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8"/>
  </p:notesMasterIdLst>
  <p:sldIdLst>
    <p:sldId id="256" r:id="rId2"/>
    <p:sldId id="369" r:id="rId3"/>
    <p:sldId id="370" r:id="rId4"/>
    <p:sldId id="410" r:id="rId5"/>
    <p:sldId id="409" r:id="rId6"/>
    <p:sldId id="371" r:id="rId7"/>
    <p:sldId id="424" r:id="rId8"/>
    <p:sldId id="425" r:id="rId9"/>
    <p:sldId id="426" r:id="rId10"/>
    <p:sldId id="427" r:id="rId11"/>
    <p:sldId id="428" r:id="rId12"/>
    <p:sldId id="429" r:id="rId13"/>
    <p:sldId id="430" r:id="rId14"/>
    <p:sldId id="423" r:id="rId15"/>
    <p:sldId id="376" r:id="rId16"/>
    <p:sldId id="392" r:id="rId17"/>
    <p:sldId id="393" r:id="rId18"/>
    <p:sldId id="375" r:id="rId19"/>
    <p:sldId id="391" r:id="rId20"/>
    <p:sldId id="412" r:id="rId21"/>
    <p:sldId id="374" r:id="rId22"/>
    <p:sldId id="390" r:id="rId23"/>
    <p:sldId id="411" r:id="rId24"/>
    <p:sldId id="372" r:id="rId25"/>
    <p:sldId id="378" r:id="rId26"/>
    <p:sldId id="394" r:id="rId27"/>
    <p:sldId id="396" r:id="rId28"/>
    <p:sldId id="395" r:id="rId29"/>
    <p:sldId id="397" r:id="rId30"/>
    <p:sldId id="407" r:id="rId31"/>
    <p:sldId id="383" r:id="rId32"/>
    <p:sldId id="416" r:id="rId33"/>
    <p:sldId id="379" r:id="rId34"/>
    <p:sldId id="406" r:id="rId35"/>
    <p:sldId id="381" r:id="rId36"/>
    <p:sldId id="404" r:id="rId37"/>
    <p:sldId id="401" r:id="rId38"/>
    <p:sldId id="403" r:id="rId39"/>
    <p:sldId id="382" r:id="rId40"/>
    <p:sldId id="414" r:id="rId41"/>
    <p:sldId id="415" r:id="rId42"/>
    <p:sldId id="384" r:id="rId43"/>
    <p:sldId id="402" r:id="rId44"/>
    <p:sldId id="380" r:id="rId45"/>
    <p:sldId id="405" r:id="rId46"/>
    <p:sldId id="398" r:id="rId47"/>
    <p:sldId id="399" r:id="rId48"/>
    <p:sldId id="400" r:id="rId49"/>
    <p:sldId id="413" r:id="rId50"/>
    <p:sldId id="373" r:id="rId51"/>
    <p:sldId id="417" r:id="rId52"/>
    <p:sldId id="418" r:id="rId53"/>
    <p:sldId id="419" r:id="rId54"/>
    <p:sldId id="420" r:id="rId55"/>
    <p:sldId id="421" r:id="rId56"/>
    <p:sldId id="422" r:id="rId57"/>
  </p:sldIdLst>
  <p:sldSz cx="12192000" cy="6858000"/>
  <p:notesSz cx="6858000" cy="9144000"/>
  <p:embeddedFontLst>
    <p:embeddedFont>
      <p:font typeface="Corbel" panose="020B0503020204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1" roundtripDataSignature="AMtx7mhh4qX3JOQSbis8lb83g3wQ+MaA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D711D5-3C63-4859-A908-8D05291D386E}" v="9" dt="2023-04-23T20:55:57.7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15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154"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52"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151" Type="http://customschemas.google.com/relationships/presentationmetadata" Target="metadata"/><Relationship Id="rId15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15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5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09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801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050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97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90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68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303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371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350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652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dccf8cd004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dccf8cd004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4829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236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902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821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074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80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253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50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36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dccf8cd004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dccf8cd004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831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30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544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651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497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749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466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713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485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574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dccf8cd004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dccf8cd004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37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551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114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239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34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34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45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2430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29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192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dccf8cd004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dccf8cd00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196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dccf8cd004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dccf8cd004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1839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dd4aa1bb2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dd4aa1bb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dd4aa1bb2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dd4aa1bb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1356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dd4aa1bb2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dd4aa1bb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3102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dd4aa1bb2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dd4aa1bb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4517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dd4aa1bb2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dd4aa1bb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884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dd4aa1bb2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dd4aa1bb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94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dd4aa1bb2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dd4aa1bb2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013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43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899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dccf8cd004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dccf8cd004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478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8"/>
        <p:cNvGrpSpPr/>
        <p:nvPr/>
      </p:nvGrpSpPr>
      <p:grpSpPr>
        <a:xfrm>
          <a:off x="0" y="0"/>
          <a:ext cx="0" cy="0"/>
          <a:chOff x="0" y="0"/>
          <a:chExt cx="0" cy="0"/>
        </a:xfrm>
      </p:grpSpPr>
      <p:grpSp>
        <p:nvGrpSpPr>
          <p:cNvPr id="19" name="Google Shape;19;p6"/>
          <p:cNvGrpSpPr/>
          <p:nvPr/>
        </p:nvGrpSpPr>
        <p:grpSpPr>
          <a:xfrm>
            <a:off x="546100" y="-4763"/>
            <a:ext cx="5014912" cy="6862763"/>
            <a:chOff x="2928938" y="-4763"/>
            <a:chExt cx="5014912" cy="6862763"/>
          </a:xfrm>
        </p:grpSpPr>
        <p:sp>
          <p:nvSpPr>
            <p:cNvPr id="20" name="Google Shape;20;p6"/>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6"/>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6"/>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3" name="Google Shape;23;p6"/>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24" name="Google Shape;24;p6"/>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6"/>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6"/>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a:endParaRPr/>
          </a:p>
        </p:txBody>
      </p:sp>
      <p:sp>
        <p:nvSpPr>
          <p:cNvPr id="28" name="Google Shape;28;p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1484311" y="4732865"/>
            <a:ext cx="10018711"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5"/>
          <p:cNvSpPr>
            <a:spLocks noGrp="1"/>
          </p:cNvSpPr>
          <p:nvPr>
            <p:ph type="pic" idx="2"/>
          </p:nvPr>
        </p:nvSpPr>
        <p:spPr>
          <a:xfrm>
            <a:off x="23860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sp>
      <p:sp>
        <p:nvSpPr>
          <p:cNvPr id="85" name="Google Shape;85;p15"/>
          <p:cNvSpPr txBox="1">
            <a:spLocks noGrp="1"/>
          </p:cNvSpPr>
          <p:nvPr>
            <p:ph type="body" idx="1"/>
          </p:nvPr>
        </p:nvSpPr>
        <p:spPr>
          <a:xfrm>
            <a:off x="1484311" y="5299603"/>
            <a:ext cx="10018711" cy="493712"/>
          </a:xfrm>
          <a:prstGeom prst="rect">
            <a:avLst/>
          </a:prstGeom>
          <a:noFill/>
          <a:ln>
            <a:noFill/>
          </a:ln>
        </p:spPr>
        <p:txBody>
          <a:bodyPr spcFirstLastPara="1" wrap="square" lIns="91425" tIns="45700" rIns="91425" bIns="45700" anchor="ctr" anchorCtr="0">
            <a:normAutofit/>
          </a:bodyPr>
          <a:lstStyle>
            <a:lvl1pPr marL="457200" lvl="0" indent="-228600" algn="ctr">
              <a:spcBef>
                <a:spcPts val="280"/>
              </a:spcBef>
              <a:spcAft>
                <a:spcPts val="0"/>
              </a:spcAft>
              <a:buSzPts val="2030"/>
              <a:buNone/>
              <a:defRPr sz="14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86" name="Google Shape;86;p1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1484312" y="685800"/>
            <a:ext cx="10018711" cy="3048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6"/>
          <p:cNvSpPr txBox="1">
            <a:spLocks noGrp="1"/>
          </p:cNvSpPr>
          <p:nvPr>
            <p:ph type="body" idx="1"/>
          </p:nvPr>
        </p:nvSpPr>
        <p:spPr>
          <a:xfrm>
            <a:off x="1484312" y="4343400"/>
            <a:ext cx="10018713"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92" name="Google Shape;92;p1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95"/>
        <p:cNvGrpSpPr/>
        <p:nvPr/>
      </p:nvGrpSpPr>
      <p:grpSpPr>
        <a:xfrm>
          <a:off x="0" y="0"/>
          <a:ext cx="0" cy="0"/>
          <a:chOff x="0" y="0"/>
          <a:chExt cx="0" cy="0"/>
        </a:xfrm>
      </p:grpSpPr>
      <p:sp>
        <p:nvSpPr>
          <p:cNvPr id="96" name="Google Shape;96;p17"/>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s-AR" sz="8000" b="0" i="0" u="none" strike="noStrike" cap="none">
                <a:solidFill>
                  <a:schemeClr val="dk1"/>
                </a:solidFill>
                <a:latin typeface="Corbel"/>
                <a:ea typeface="Corbel"/>
                <a:cs typeface="Corbel"/>
                <a:sym typeface="Corbel"/>
              </a:rPr>
              <a:t>“</a:t>
            </a:r>
            <a:endParaRPr/>
          </a:p>
        </p:txBody>
      </p:sp>
      <p:sp>
        <p:nvSpPr>
          <p:cNvPr id="97" name="Google Shape;97;p17"/>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s-AR" sz="8000" b="0" i="0" u="none" strike="noStrike" cap="none">
                <a:solidFill>
                  <a:schemeClr val="dk1"/>
                </a:solidFill>
                <a:latin typeface="Corbel"/>
                <a:ea typeface="Corbel"/>
                <a:cs typeface="Corbel"/>
                <a:sym typeface="Corbel"/>
              </a:rPr>
              <a:t>”</a:t>
            </a:r>
            <a:endParaRPr/>
          </a:p>
        </p:txBody>
      </p:sp>
      <p:sp>
        <p:nvSpPr>
          <p:cNvPr id="98" name="Google Shape;98;p17"/>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7"/>
          <p:cNvSpPr txBox="1">
            <a:spLocks noGrp="1"/>
          </p:cNvSpPr>
          <p:nvPr>
            <p:ph type="body" idx="1"/>
          </p:nvPr>
        </p:nvSpPr>
        <p:spPr>
          <a:xfrm>
            <a:off x="2436811" y="3428999"/>
            <a:ext cx="8532815"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2610"/>
              <a:buFont typeface="Corbel"/>
              <a:buNone/>
              <a:defRPr sz="1800"/>
            </a:lvl1pPr>
            <a:lvl2pPr marL="914400" lvl="1" indent="-228600" algn="l">
              <a:spcBef>
                <a:spcPts val="600"/>
              </a:spcBef>
              <a:spcAft>
                <a:spcPts val="0"/>
              </a:spcAft>
              <a:buSzPts val="2900"/>
              <a:buFont typeface="Corbel"/>
              <a:buNone/>
              <a:defRPr/>
            </a:lvl2pPr>
            <a:lvl3pPr marL="1371600" lvl="2" indent="-228600" algn="l">
              <a:spcBef>
                <a:spcPts val="600"/>
              </a:spcBef>
              <a:spcAft>
                <a:spcPts val="0"/>
              </a:spcAft>
              <a:buSzPts val="2610"/>
              <a:buFont typeface="Corbel"/>
              <a:buNone/>
              <a:defRPr/>
            </a:lvl3pPr>
            <a:lvl4pPr marL="1828800" lvl="3" indent="-228600" algn="l">
              <a:spcBef>
                <a:spcPts val="600"/>
              </a:spcBef>
              <a:spcAft>
                <a:spcPts val="0"/>
              </a:spcAft>
              <a:buSzPts val="2320"/>
              <a:buFont typeface="Corbel"/>
              <a:buNone/>
              <a:defRPr/>
            </a:lvl4pPr>
            <a:lvl5pPr marL="2286000" lvl="4" indent="-228600" algn="l">
              <a:spcBef>
                <a:spcPts val="600"/>
              </a:spcBef>
              <a:spcAft>
                <a:spcPts val="0"/>
              </a:spcAft>
              <a:buSzPts val="2030"/>
              <a:buFont typeface="Corbel"/>
              <a:buNone/>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00" name="Google Shape;100;p17"/>
          <p:cNvSpPr txBox="1">
            <a:spLocks noGrp="1"/>
          </p:cNvSpPr>
          <p:nvPr>
            <p:ph type="body" idx="2"/>
          </p:nvPr>
        </p:nvSpPr>
        <p:spPr>
          <a:xfrm>
            <a:off x="1484311" y="4343400"/>
            <a:ext cx="10018711" cy="14478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1" name="Google Shape;101;p1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1484313" y="3308581"/>
            <a:ext cx="10018709"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3200"/>
              <a:buFont typeface="Corbel"/>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8"/>
          <p:cNvSpPr txBox="1">
            <a:spLocks noGrp="1"/>
          </p:cNvSpPr>
          <p:nvPr>
            <p:ph type="body" idx="1"/>
          </p:nvPr>
        </p:nvSpPr>
        <p:spPr>
          <a:xfrm>
            <a:off x="1484312" y="4777381"/>
            <a:ext cx="10018710"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07" name="Google Shape;107;p1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itar la tarjeta de nombre">
  <p:cSld name="Citar la tarjeta de nombre">
    <p:spTree>
      <p:nvGrpSpPr>
        <p:cNvPr id="1" name="Shape 110"/>
        <p:cNvGrpSpPr/>
        <p:nvPr/>
      </p:nvGrpSpPr>
      <p:grpSpPr>
        <a:xfrm>
          <a:off x="0" y="0"/>
          <a:ext cx="0" cy="0"/>
          <a:chOff x="0" y="0"/>
          <a:chExt cx="0" cy="0"/>
        </a:xfrm>
      </p:grpSpPr>
      <p:sp>
        <p:nvSpPr>
          <p:cNvPr id="111" name="Google Shape;111;p19"/>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s-AR" sz="8000" b="0" i="0" u="none" strike="noStrike" cap="none">
                <a:solidFill>
                  <a:schemeClr val="dk1"/>
                </a:solidFill>
                <a:latin typeface="Corbel"/>
                <a:ea typeface="Corbel"/>
                <a:cs typeface="Corbel"/>
                <a:sym typeface="Corbel"/>
              </a:rPr>
              <a:t>“</a:t>
            </a:r>
            <a:endParaRPr/>
          </a:p>
        </p:txBody>
      </p:sp>
      <p:sp>
        <p:nvSpPr>
          <p:cNvPr id="112" name="Google Shape;112;p19"/>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s-AR" sz="8000" b="0" i="0" u="none" strike="noStrike" cap="none">
                <a:solidFill>
                  <a:schemeClr val="dk1"/>
                </a:solidFill>
                <a:latin typeface="Corbel"/>
                <a:ea typeface="Corbel"/>
                <a:cs typeface="Corbel"/>
                <a:sym typeface="Corbel"/>
              </a:rPr>
              <a:t>”</a:t>
            </a:r>
            <a:endParaRPr/>
          </a:p>
        </p:txBody>
      </p:sp>
      <p:sp>
        <p:nvSpPr>
          <p:cNvPr id="113" name="Google Shape;113;p19"/>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Corbel"/>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9"/>
          <p:cNvSpPr txBox="1">
            <a:spLocks noGrp="1"/>
          </p:cNvSpPr>
          <p:nvPr>
            <p:ph type="body" idx="1"/>
          </p:nvPr>
        </p:nvSpPr>
        <p:spPr>
          <a:xfrm>
            <a:off x="1484313" y="3886200"/>
            <a:ext cx="10018710" cy="889000"/>
          </a:xfrm>
          <a:prstGeom prst="rect">
            <a:avLst/>
          </a:prstGeom>
          <a:noFill/>
          <a:ln>
            <a:noFill/>
          </a:ln>
        </p:spPr>
        <p:txBody>
          <a:bodyPr spcFirstLastPara="1" wrap="square" lIns="91425" tIns="45700" rIns="91425" bIns="45700" anchor="b" anchorCtr="0">
            <a:normAutofit/>
          </a:bodyPr>
          <a:lstStyle>
            <a:lvl1pPr marL="457200" lvl="0" indent="-228600" algn="r">
              <a:spcBef>
                <a:spcPts val="480"/>
              </a:spcBef>
              <a:spcAft>
                <a:spcPts val="0"/>
              </a:spcAft>
              <a:buSzPts val="3480"/>
              <a:buNone/>
              <a:defRPr sz="24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15" name="Google Shape;115;p19"/>
          <p:cNvSpPr txBox="1">
            <a:spLocks noGrp="1"/>
          </p:cNvSpPr>
          <p:nvPr>
            <p:ph type="body" idx="2"/>
          </p:nvPr>
        </p:nvSpPr>
        <p:spPr>
          <a:xfrm>
            <a:off x="1484312" y="4775200"/>
            <a:ext cx="10018710" cy="1016000"/>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16" name="Google Shape;116;p1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dadero o falso">
  <p:cSld name="Verdadero o falso">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1484313" y="685800"/>
            <a:ext cx="10018712" cy="27273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0"/>
          <p:cNvSpPr txBox="1">
            <a:spLocks noGrp="1"/>
          </p:cNvSpPr>
          <p:nvPr>
            <p:ph type="body" idx="1"/>
          </p:nvPr>
        </p:nvSpPr>
        <p:spPr>
          <a:xfrm>
            <a:off x="1484312" y="3505200"/>
            <a:ext cx="10018713"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4060"/>
              <a:buNone/>
              <a:defRPr sz="2800" b="0" cap="none">
                <a:solidFill>
                  <a:schemeClr val="dk1"/>
                </a:solidFill>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2" name="Google Shape;122;p20"/>
          <p:cNvSpPr txBox="1">
            <a:spLocks noGrp="1"/>
          </p:cNvSpPr>
          <p:nvPr>
            <p:ph type="body" idx="2"/>
          </p:nvPr>
        </p:nvSpPr>
        <p:spPr>
          <a:xfrm>
            <a:off x="1484311" y="4343400"/>
            <a:ext cx="10018713"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610"/>
              <a:buNone/>
              <a:defRPr sz="18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123" name="Google Shape;123;p2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2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1"/>
          <p:cNvSpPr txBox="1">
            <a:spLocks noGrp="1"/>
          </p:cNvSpPr>
          <p:nvPr>
            <p:ph type="body" idx="1"/>
          </p:nvPr>
        </p:nvSpPr>
        <p:spPr>
          <a:xfrm rot="5400000">
            <a:off x="4931566" y="-780257"/>
            <a:ext cx="3124201" cy="10018713"/>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29" name="Google Shape;129;p2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2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2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rot="5400000">
            <a:off x="8065140" y="2353316"/>
            <a:ext cx="5105400" cy="177036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2"/>
          <p:cNvSpPr txBox="1">
            <a:spLocks noGrp="1"/>
          </p:cNvSpPr>
          <p:nvPr>
            <p:ph type="body" idx="1"/>
          </p:nvPr>
        </p:nvSpPr>
        <p:spPr>
          <a:xfrm rot="5400000">
            <a:off x="2941483" y="-771371"/>
            <a:ext cx="5105400" cy="801974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135" name="Google Shape;135;p2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2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7"/>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a:lvl1pPr>
            <a:lvl2pPr marL="914400" lvl="1" indent="-394335" algn="l">
              <a:spcBef>
                <a:spcPts val="600"/>
              </a:spcBef>
              <a:spcAft>
                <a:spcPts val="0"/>
              </a:spcAft>
              <a:buSzPts val="2610"/>
              <a:buChar char="•"/>
              <a:defRPr/>
            </a:lvl2pPr>
            <a:lvl3pPr marL="1371600" lvl="2" indent="-394335" algn="l">
              <a:spcBef>
                <a:spcPts val="600"/>
              </a:spcBef>
              <a:spcAft>
                <a:spcPts val="0"/>
              </a:spcAft>
              <a:buSzPts val="2610"/>
              <a:buChar char="•"/>
              <a:defRPr/>
            </a:lvl3pPr>
            <a:lvl4pPr marL="1828800" lvl="3" indent="-394335" algn="l">
              <a:spcBef>
                <a:spcPts val="600"/>
              </a:spcBef>
              <a:spcAft>
                <a:spcPts val="0"/>
              </a:spcAft>
              <a:buSzPts val="2610"/>
              <a:buChar char="•"/>
              <a:defRPr/>
            </a:lvl4pPr>
            <a:lvl5pPr marL="2286000" lvl="4" indent="-394335" algn="l">
              <a:spcBef>
                <a:spcPts val="600"/>
              </a:spcBef>
              <a:spcAft>
                <a:spcPts val="0"/>
              </a:spcAft>
              <a:buSzPts val="2610"/>
              <a:buChar char="•"/>
              <a:defRPr/>
            </a:lvl5pPr>
            <a:lvl6pPr marL="2743200" lvl="5" indent="-394335" algn="l">
              <a:spcBef>
                <a:spcPts val="600"/>
              </a:spcBef>
              <a:spcAft>
                <a:spcPts val="0"/>
              </a:spcAft>
              <a:buSzPts val="2610"/>
              <a:buChar char="•"/>
              <a:defRPr/>
            </a:lvl6pPr>
            <a:lvl7pPr marL="3200400" lvl="6" indent="-394335" algn="l">
              <a:spcBef>
                <a:spcPts val="600"/>
              </a:spcBef>
              <a:spcAft>
                <a:spcPts val="0"/>
              </a:spcAft>
              <a:buSzPts val="2610"/>
              <a:buChar char="•"/>
              <a:defRPr/>
            </a:lvl7pPr>
            <a:lvl8pPr marL="3657600" lvl="7" indent="-394334" algn="l">
              <a:spcBef>
                <a:spcPts val="600"/>
              </a:spcBef>
              <a:spcAft>
                <a:spcPts val="0"/>
              </a:spcAft>
              <a:buSzPts val="2610"/>
              <a:buChar char="•"/>
              <a:defRPr/>
            </a:lvl8pPr>
            <a:lvl9pPr marL="4114800" lvl="8" indent="-394334" algn="l">
              <a:spcBef>
                <a:spcPts val="600"/>
              </a:spcBef>
              <a:spcAft>
                <a:spcPts val="600"/>
              </a:spcAft>
              <a:buSzPts val="2610"/>
              <a:buChar char="•"/>
              <a:defRPr/>
            </a:lvl9pPr>
          </a:lstStyle>
          <a:p>
            <a:endParaRPr/>
          </a:p>
        </p:txBody>
      </p:sp>
      <p:sp>
        <p:nvSpPr>
          <p:cNvPr id="34" name="Google Shape;34;p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10951856" y="5867131"/>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2572279" y="2666999"/>
            <a:ext cx="8930747" cy="2110382"/>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dk1"/>
              </a:buClr>
              <a:buSzPts val="4000"/>
              <a:buFont typeface="Corbel"/>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2572278" y="4777381"/>
            <a:ext cx="8930748"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900"/>
              <a:buNone/>
              <a:defRPr sz="2000">
                <a:solidFill>
                  <a:schemeClr val="dk1"/>
                </a:solidFill>
              </a:defRPr>
            </a:lvl1pPr>
            <a:lvl2pPr marL="914400" lvl="1" indent="-228600" algn="l">
              <a:spcBef>
                <a:spcPts val="600"/>
              </a:spcBef>
              <a:spcAft>
                <a:spcPts val="0"/>
              </a:spcAft>
              <a:buSzPts val="2610"/>
              <a:buNone/>
              <a:defRPr sz="1800">
                <a:solidFill>
                  <a:srgbClr val="888888"/>
                </a:solidFill>
              </a:defRPr>
            </a:lvl2pPr>
            <a:lvl3pPr marL="1371600" lvl="2" indent="-228600" algn="l">
              <a:spcBef>
                <a:spcPts val="600"/>
              </a:spcBef>
              <a:spcAft>
                <a:spcPts val="0"/>
              </a:spcAft>
              <a:buSzPts val="2320"/>
              <a:buNone/>
              <a:defRPr sz="1600">
                <a:solidFill>
                  <a:srgbClr val="888888"/>
                </a:solidFill>
              </a:defRPr>
            </a:lvl3pPr>
            <a:lvl4pPr marL="1828800" lvl="3" indent="-228600" algn="l">
              <a:spcBef>
                <a:spcPts val="600"/>
              </a:spcBef>
              <a:spcAft>
                <a:spcPts val="0"/>
              </a:spcAft>
              <a:buSzPts val="2030"/>
              <a:buNone/>
              <a:defRPr sz="1400">
                <a:solidFill>
                  <a:srgbClr val="888888"/>
                </a:solidFill>
              </a:defRPr>
            </a:lvl4pPr>
            <a:lvl5pPr marL="2286000" lvl="4" indent="-228600" algn="l">
              <a:spcBef>
                <a:spcPts val="600"/>
              </a:spcBef>
              <a:spcAft>
                <a:spcPts val="0"/>
              </a:spcAft>
              <a:buSzPts val="2030"/>
              <a:buNone/>
              <a:defRPr sz="1400">
                <a:solidFill>
                  <a:srgbClr val="888888"/>
                </a:solidFill>
              </a:defRPr>
            </a:lvl5pPr>
            <a:lvl6pPr marL="2743200" lvl="5" indent="-228600" algn="l">
              <a:spcBef>
                <a:spcPts val="600"/>
              </a:spcBef>
              <a:spcAft>
                <a:spcPts val="0"/>
              </a:spcAft>
              <a:buSzPts val="2030"/>
              <a:buNone/>
              <a:defRPr sz="1400">
                <a:solidFill>
                  <a:srgbClr val="888888"/>
                </a:solidFill>
              </a:defRPr>
            </a:lvl6pPr>
            <a:lvl7pPr marL="3200400" lvl="6" indent="-228600" algn="l">
              <a:spcBef>
                <a:spcPts val="600"/>
              </a:spcBef>
              <a:spcAft>
                <a:spcPts val="0"/>
              </a:spcAft>
              <a:buSzPts val="2030"/>
              <a:buNone/>
              <a:defRPr sz="1400">
                <a:solidFill>
                  <a:srgbClr val="888888"/>
                </a:solidFill>
              </a:defRPr>
            </a:lvl7pPr>
            <a:lvl8pPr marL="3657600" lvl="7" indent="-228600" algn="l">
              <a:spcBef>
                <a:spcPts val="600"/>
              </a:spcBef>
              <a:spcAft>
                <a:spcPts val="0"/>
              </a:spcAft>
              <a:buSzPts val="2030"/>
              <a:buNone/>
              <a:defRPr sz="1400">
                <a:solidFill>
                  <a:srgbClr val="888888"/>
                </a:solidFill>
              </a:defRPr>
            </a:lvl8pPr>
            <a:lvl9pPr marL="4114800" lvl="8" indent="-228600" algn="l">
              <a:spcBef>
                <a:spcPts val="600"/>
              </a:spcBef>
              <a:spcAft>
                <a:spcPts val="600"/>
              </a:spcAft>
              <a:buSzPts val="2030"/>
              <a:buNone/>
              <a:defRPr sz="1400">
                <a:solidFill>
                  <a:srgbClr val="888888"/>
                </a:solidFill>
              </a:defRPr>
            </a:lvl9pPr>
          </a:lstStyle>
          <a:p>
            <a:endParaRPr/>
          </a:p>
        </p:txBody>
      </p:sp>
      <p:sp>
        <p:nvSpPr>
          <p:cNvPr id="40" name="Google Shape;40;p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1484312" y="2666999"/>
            <a:ext cx="4895055" cy="3124201"/>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6" name="Google Shape;46;p9"/>
          <p:cNvSpPr txBox="1">
            <a:spLocks noGrp="1"/>
          </p:cNvSpPr>
          <p:nvPr>
            <p:ph type="body" idx="2"/>
          </p:nvPr>
        </p:nvSpPr>
        <p:spPr>
          <a:xfrm>
            <a:off x="6607967" y="2667000"/>
            <a:ext cx="4895056" cy="3124200"/>
          </a:xfrm>
          <a:prstGeom prst="rect">
            <a:avLst/>
          </a:prstGeom>
          <a:noFill/>
          <a:ln>
            <a:noFill/>
          </a:ln>
        </p:spPr>
        <p:txBody>
          <a:bodyPr spcFirstLastPara="1" wrap="square" lIns="91425" tIns="45700" rIns="91425" bIns="45700" anchor="ctr"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47" name="Google Shape;47;p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body" idx="1"/>
          </p:nvPr>
        </p:nvSpPr>
        <p:spPr>
          <a:xfrm>
            <a:off x="1772179" y="2658533"/>
            <a:ext cx="4607188"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3" name="Google Shape;53;p10"/>
          <p:cNvSpPr txBox="1">
            <a:spLocks noGrp="1"/>
          </p:cNvSpPr>
          <p:nvPr>
            <p:ph type="body" idx="2"/>
          </p:nvPr>
        </p:nvSpPr>
        <p:spPr>
          <a:xfrm>
            <a:off x="1484311"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4" name="Google Shape;54;p10"/>
          <p:cNvSpPr txBox="1">
            <a:spLocks noGrp="1"/>
          </p:cNvSpPr>
          <p:nvPr>
            <p:ph type="body" idx="3"/>
          </p:nvPr>
        </p:nvSpPr>
        <p:spPr>
          <a:xfrm>
            <a:off x="6880487" y="2667000"/>
            <a:ext cx="4622537"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4060"/>
              <a:buNone/>
              <a:defRPr sz="2800" b="0">
                <a:solidFill>
                  <a:srgbClr val="1186C3"/>
                </a:solidFill>
              </a:defRPr>
            </a:lvl1pPr>
            <a:lvl2pPr marL="914400" lvl="1" indent="-228600" algn="l">
              <a:spcBef>
                <a:spcPts val="600"/>
              </a:spcBef>
              <a:spcAft>
                <a:spcPts val="0"/>
              </a:spcAft>
              <a:buSzPts val="2900"/>
              <a:buNone/>
              <a:defRPr sz="2000" b="1"/>
            </a:lvl2pPr>
            <a:lvl3pPr marL="1371600" lvl="2" indent="-228600" algn="l">
              <a:spcBef>
                <a:spcPts val="600"/>
              </a:spcBef>
              <a:spcAft>
                <a:spcPts val="0"/>
              </a:spcAft>
              <a:buSzPts val="2610"/>
              <a:buNone/>
              <a:defRPr sz="1800" b="1"/>
            </a:lvl3pPr>
            <a:lvl4pPr marL="1828800" lvl="3" indent="-228600" algn="l">
              <a:spcBef>
                <a:spcPts val="600"/>
              </a:spcBef>
              <a:spcAft>
                <a:spcPts val="0"/>
              </a:spcAft>
              <a:buSzPts val="2320"/>
              <a:buNone/>
              <a:defRPr sz="1600" b="1"/>
            </a:lvl4pPr>
            <a:lvl5pPr marL="2286000" lvl="4" indent="-228600" algn="l">
              <a:spcBef>
                <a:spcPts val="600"/>
              </a:spcBef>
              <a:spcAft>
                <a:spcPts val="0"/>
              </a:spcAft>
              <a:buSzPts val="2320"/>
              <a:buNone/>
              <a:defRPr sz="1600" b="1"/>
            </a:lvl5pPr>
            <a:lvl6pPr marL="2743200" lvl="5" indent="-228600" algn="l">
              <a:spcBef>
                <a:spcPts val="600"/>
              </a:spcBef>
              <a:spcAft>
                <a:spcPts val="0"/>
              </a:spcAft>
              <a:buSzPts val="2320"/>
              <a:buNone/>
              <a:defRPr sz="1600" b="1"/>
            </a:lvl6pPr>
            <a:lvl7pPr marL="3200400" lvl="6" indent="-228600" algn="l">
              <a:spcBef>
                <a:spcPts val="600"/>
              </a:spcBef>
              <a:spcAft>
                <a:spcPts val="0"/>
              </a:spcAft>
              <a:buSzPts val="2320"/>
              <a:buNone/>
              <a:defRPr sz="1600" b="1"/>
            </a:lvl7pPr>
            <a:lvl8pPr marL="3657600" lvl="7" indent="-228600" algn="l">
              <a:spcBef>
                <a:spcPts val="600"/>
              </a:spcBef>
              <a:spcAft>
                <a:spcPts val="0"/>
              </a:spcAft>
              <a:buSzPts val="2320"/>
              <a:buNone/>
              <a:defRPr sz="1600" b="1"/>
            </a:lvl8pPr>
            <a:lvl9pPr marL="4114800" lvl="8" indent="-228600" algn="l">
              <a:spcBef>
                <a:spcPts val="600"/>
              </a:spcBef>
              <a:spcAft>
                <a:spcPts val="600"/>
              </a:spcAft>
              <a:buSzPts val="2320"/>
              <a:buNone/>
              <a:defRPr sz="1600" b="1"/>
            </a:lvl9pPr>
          </a:lstStyle>
          <a:p>
            <a:endParaRPr/>
          </a:p>
        </p:txBody>
      </p:sp>
      <p:sp>
        <p:nvSpPr>
          <p:cNvPr id="55" name="Google Shape;55;p10"/>
          <p:cNvSpPr txBox="1">
            <a:spLocks noGrp="1"/>
          </p:cNvSpPr>
          <p:nvPr>
            <p:ph type="body" idx="4"/>
          </p:nvPr>
        </p:nvSpPr>
        <p:spPr>
          <a:xfrm>
            <a:off x="6607967"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spcBef>
                <a:spcPts val="360"/>
              </a:spcBef>
              <a:spcAft>
                <a:spcPts val="0"/>
              </a:spcAft>
              <a:buSzPts val="2610"/>
              <a:buChar char="•"/>
              <a:defRPr sz="1800"/>
            </a:lvl1pPr>
            <a:lvl2pPr marL="914400" lvl="1" indent="-375919" algn="l">
              <a:spcBef>
                <a:spcPts val="600"/>
              </a:spcBef>
              <a:spcAft>
                <a:spcPts val="0"/>
              </a:spcAft>
              <a:buSzPts val="2320"/>
              <a:buChar char="•"/>
              <a:defRPr sz="1600"/>
            </a:lvl2pPr>
            <a:lvl3pPr marL="1371600" lvl="2" indent="-357505" algn="l">
              <a:spcBef>
                <a:spcPts val="600"/>
              </a:spcBef>
              <a:spcAft>
                <a:spcPts val="0"/>
              </a:spcAft>
              <a:buSzPts val="2030"/>
              <a:buChar char="•"/>
              <a:defRPr sz="1400"/>
            </a:lvl3pPr>
            <a:lvl4pPr marL="1828800" lvl="3" indent="-339089" algn="l">
              <a:spcBef>
                <a:spcPts val="600"/>
              </a:spcBef>
              <a:spcAft>
                <a:spcPts val="0"/>
              </a:spcAft>
              <a:buSzPts val="1740"/>
              <a:buChar char="•"/>
              <a:defRPr sz="1200"/>
            </a:lvl4pPr>
            <a:lvl5pPr marL="2286000" lvl="4" indent="-339089" algn="l">
              <a:spcBef>
                <a:spcPts val="600"/>
              </a:spcBef>
              <a:spcAft>
                <a:spcPts val="0"/>
              </a:spcAft>
              <a:buSzPts val="1740"/>
              <a:buChar char="•"/>
              <a:defRPr sz="1200"/>
            </a:lvl5pPr>
            <a:lvl6pPr marL="2743200" lvl="5" indent="-339089" algn="l">
              <a:spcBef>
                <a:spcPts val="600"/>
              </a:spcBef>
              <a:spcAft>
                <a:spcPts val="0"/>
              </a:spcAft>
              <a:buSzPts val="1740"/>
              <a:buChar char="•"/>
              <a:defRPr sz="1200"/>
            </a:lvl6pPr>
            <a:lvl7pPr marL="3200400" lvl="6" indent="-339089" algn="l">
              <a:spcBef>
                <a:spcPts val="600"/>
              </a:spcBef>
              <a:spcAft>
                <a:spcPts val="0"/>
              </a:spcAft>
              <a:buSzPts val="1740"/>
              <a:buChar char="•"/>
              <a:defRPr sz="1200"/>
            </a:lvl7pPr>
            <a:lvl8pPr marL="3657600" lvl="7" indent="-339090" algn="l">
              <a:spcBef>
                <a:spcPts val="600"/>
              </a:spcBef>
              <a:spcAft>
                <a:spcPts val="0"/>
              </a:spcAft>
              <a:buSzPts val="1740"/>
              <a:buChar char="•"/>
              <a:defRPr sz="1200"/>
            </a:lvl8pPr>
            <a:lvl9pPr marL="4114800" lvl="8" indent="-339090" algn="l">
              <a:spcBef>
                <a:spcPts val="600"/>
              </a:spcBef>
              <a:spcAft>
                <a:spcPts val="600"/>
              </a:spcAft>
              <a:buSzPts val="1740"/>
              <a:buChar char="•"/>
              <a:defRPr sz="1200"/>
            </a:lvl9pPr>
          </a:lstStyle>
          <a:p>
            <a:endParaRPr/>
          </a:p>
        </p:txBody>
      </p:sp>
      <p:sp>
        <p:nvSpPr>
          <p:cNvPr id="56" name="Google Shape;56;p1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4"/>
        <p:cNvGrpSpPr/>
        <p:nvPr/>
      </p:nvGrpSpPr>
      <p:grpSpPr>
        <a:xfrm>
          <a:off x="0" y="0"/>
          <a:ext cx="0" cy="0"/>
          <a:chOff x="0" y="0"/>
          <a:chExt cx="0" cy="0"/>
        </a:xfrm>
      </p:grpSpPr>
      <p:sp>
        <p:nvSpPr>
          <p:cNvPr id="65" name="Google Shape;65;p1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484312" y="1600200"/>
            <a:ext cx="3549121"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400"/>
              <a:buFont typeface="Corbel"/>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body" idx="1"/>
          </p:nvPr>
        </p:nvSpPr>
        <p:spPr>
          <a:xfrm>
            <a:off x="5262033" y="685799"/>
            <a:ext cx="6240990" cy="5105401"/>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lvl1pPr>
            <a:lvl2pPr marL="914400" lvl="1" indent="-394335" algn="l">
              <a:spcBef>
                <a:spcPts val="600"/>
              </a:spcBef>
              <a:spcAft>
                <a:spcPts val="0"/>
              </a:spcAft>
              <a:buSzPts val="2610"/>
              <a:buChar char="•"/>
              <a:defRPr sz="1800"/>
            </a:lvl2pPr>
            <a:lvl3pPr marL="1371600" lvl="2" indent="-375919" algn="l">
              <a:spcBef>
                <a:spcPts val="600"/>
              </a:spcBef>
              <a:spcAft>
                <a:spcPts val="0"/>
              </a:spcAft>
              <a:buSzPts val="2320"/>
              <a:buChar char="•"/>
              <a:defRPr sz="1600"/>
            </a:lvl3pPr>
            <a:lvl4pPr marL="1828800" lvl="3" indent="-357505" algn="l">
              <a:spcBef>
                <a:spcPts val="600"/>
              </a:spcBef>
              <a:spcAft>
                <a:spcPts val="0"/>
              </a:spcAft>
              <a:buSzPts val="2030"/>
              <a:buChar char="•"/>
              <a:defRPr sz="1400"/>
            </a:lvl4pPr>
            <a:lvl5pPr marL="2286000" lvl="4" indent="-357504" algn="l">
              <a:spcBef>
                <a:spcPts val="600"/>
              </a:spcBef>
              <a:spcAft>
                <a:spcPts val="0"/>
              </a:spcAft>
              <a:buSzPts val="2030"/>
              <a:buChar char="•"/>
              <a:defRPr sz="1400"/>
            </a:lvl5pPr>
            <a:lvl6pPr marL="2743200" lvl="5" indent="-357504" algn="l">
              <a:spcBef>
                <a:spcPts val="600"/>
              </a:spcBef>
              <a:spcAft>
                <a:spcPts val="0"/>
              </a:spcAft>
              <a:buSzPts val="2030"/>
              <a:buChar char="•"/>
              <a:defRPr sz="1400"/>
            </a:lvl6pPr>
            <a:lvl7pPr marL="3200400" lvl="6" indent="-357504" algn="l">
              <a:spcBef>
                <a:spcPts val="600"/>
              </a:spcBef>
              <a:spcAft>
                <a:spcPts val="0"/>
              </a:spcAft>
              <a:buSzPts val="2030"/>
              <a:buChar char="•"/>
              <a:defRPr sz="1400"/>
            </a:lvl7pPr>
            <a:lvl8pPr marL="3657600" lvl="7" indent="-357504" algn="l">
              <a:spcBef>
                <a:spcPts val="600"/>
              </a:spcBef>
              <a:spcAft>
                <a:spcPts val="0"/>
              </a:spcAft>
              <a:buSzPts val="2030"/>
              <a:buChar char="•"/>
              <a:defRPr sz="1400"/>
            </a:lvl8pPr>
            <a:lvl9pPr marL="4114800" lvl="8" indent="-357504" algn="l">
              <a:spcBef>
                <a:spcPts val="600"/>
              </a:spcBef>
              <a:spcAft>
                <a:spcPts val="600"/>
              </a:spcAft>
              <a:buSzPts val="2030"/>
              <a:buChar char="•"/>
              <a:defRPr sz="1400"/>
            </a:lvl9pPr>
          </a:lstStyle>
          <a:p>
            <a:endParaRPr/>
          </a:p>
        </p:txBody>
      </p:sp>
      <p:sp>
        <p:nvSpPr>
          <p:cNvPr id="71" name="Google Shape;71;p13"/>
          <p:cNvSpPr txBox="1">
            <a:spLocks noGrp="1"/>
          </p:cNvSpPr>
          <p:nvPr>
            <p:ph type="body" idx="2"/>
          </p:nvPr>
        </p:nvSpPr>
        <p:spPr>
          <a:xfrm>
            <a:off x="1484312"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20"/>
              </a:spcBef>
              <a:spcAft>
                <a:spcPts val="0"/>
              </a:spcAft>
              <a:buSzPts val="2320"/>
              <a:buNone/>
              <a:defRPr sz="16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2" name="Google Shape;72;p1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1482724" y="1752599"/>
            <a:ext cx="5426158"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dk1"/>
              </a:buClr>
              <a:buSzPts val="2800"/>
              <a:buFont typeface="Corbel"/>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a:spLocks noGrp="1"/>
          </p:cNvSpPr>
          <p:nvPr>
            <p:ph type="pic" idx="2"/>
          </p:nvPr>
        </p:nvSpPr>
        <p:spPr>
          <a:xfrm>
            <a:off x="7594682" y="914400"/>
            <a:ext cx="3280974" cy="4572000"/>
          </a:xfrm>
          <a:prstGeom prst="roundRect">
            <a:avLst>
              <a:gd name="adj" fmla="val 4280"/>
            </a:avLst>
          </a:prstGeom>
          <a:noFill/>
          <a:ln w="38100" cap="flat" cmpd="sng">
            <a:solidFill>
              <a:schemeClr val="lt2"/>
            </a:solidFill>
            <a:prstDash val="solid"/>
            <a:round/>
            <a:headEnd type="none" w="sm" len="sm"/>
            <a:tailEnd type="none" w="sm" len="sm"/>
          </a:ln>
        </p:spPr>
      </p:sp>
      <p:sp>
        <p:nvSpPr>
          <p:cNvPr id="78" name="Google Shape;78;p14"/>
          <p:cNvSpPr txBox="1">
            <a:spLocks noGrp="1"/>
          </p:cNvSpPr>
          <p:nvPr>
            <p:ph type="body" idx="1"/>
          </p:nvPr>
        </p:nvSpPr>
        <p:spPr>
          <a:xfrm>
            <a:off x="1482724" y="3124199"/>
            <a:ext cx="5426158" cy="1828800"/>
          </a:xfrm>
          <a:prstGeom prst="rect">
            <a:avLst/>
          </a:prstGeom>
          <a:noFill/>
          <a:ln>
            <a:noFill/>
          </a:ln>
        </p:spPr>
        <p:txBody>
          <a:bodyPr spcFirstLastPara="1" wrap="square" lIns="91425" tIns="45700" rIns="91425" bIns="45700" anchor="ctr" anchorCtr="0">
            <a:normAutofit/>
          </a:bodyPr>
          <a:lstStyle>
            <a:lvl1pPr marL="457200" lvl="0" indent="-228600" algn="ctr">
              <a:spcBef>
                <a:spcPts val="360"/>
              </a:spcBef>
              <a:spcAft>
                <a:spcPts val="0"/>
              </a:spcAft>
              <a:buSzPts val="2610"/>
              <a:buNone/>
              <a:defRPr sz="1800"/>
            </a:lvl1pPr>
            <a:lvl2pPr marL="914400" lvl="1" indent="-228600" algn="l">
              <a:spcBef>
                <a:spcPts val="600"/>
              </a:spcBef>
              <a:spcAft>
                <a:spcPts val="0"/>
              </a:spcAft>
              <a:buSzPts val="1740"/>
              <a:buNone/>
              <a:defRPr sz="1200"/>
            </a:lvl2pPr>
            <a:lvl3pPr marL="1371600" lvl="2" indent="-228600" algn="l">
              <a:spcBef>
                <a:spcPts val="600"/>
              </a:spcBef>
              <a:spcAft>
                <a:spcPts val="0"/>
              </a:spcAft>
              <a:buSzPts val="1450"/>
              <a:buNone/>
              <a:defRPr sz="1000"/>
            </a:lvl3pPr>
            <a:lvl4pPr marL="1828800" lvl="3" indent="-228600" algn="l">
              <a:spcBef>
                <a:spcPts val="600"/>
              </a:spcBef>
              <a:spcAft>
                <a:spcPts val="0"/>
              </a:spcAft>
              <a:buSzPts val="1305"/>
              <a:buNone/>
              <a:defRPr sz="900"/>
            </a:lvl4pPr>
            <a:lvl5pPr marL="2286000" lvl="4" indent="-228600" algn="l">
              <a:spcBef>
                <a:spcPts val="600"/>
              </a:spcBef>
              <a:spcAft>
                <a:spcPts val="0"/>
              </a:spcAft>
              <a:buSzPts val="1305"/>
              <a:buNone/>
              <a:defRPr sz="900"/>
            </a:lvl5pPr>
            <a:lvl6pPr marL="2743200" lvl="5" indent="-228600" algn="l">
              <a:spcBef>
                <a:spcPts val="600"/>
              </a:spcBef>
              <a:spcAft>
                <a:spcPts val="0"/>
              </a:spcAft>
              <a:buSzPts val="1305"/>
              <a:buNone/>
              <a:defRPr sz="900"/>
            </a:lvl6pPr>
            <a:lvl7pPr marL="3200400" lvl="6" indent="-228600" algn="l">
              <a:spcBef>
                <a:spcPts val="600"/>
              </a:spcBef>
              <a:spcAft>
                <a:spcPts val="0"/>
              </a:spcAft>
              <a:buSzPts val="1305"/>
              <a:buNone/>
              <a:defRPr sz="900"/>
            </a:lvl7pPr>
            <a:lvl8pPr marL="3657600" lvl="7" indent="-228600" algn="l">
              <a:spcBef>
                <a:spcPts val="600"/>
              </a:spcBef>
              <a:spcAft>
                <a:spcPts val="0"/>
              </a:spcAft>
              <a:buSzPts val="1305"/>
              <a:buNone/>
              <a:defRPr sz="900"/>
            </a:lvl8pPr>
            <a:lvl9pPr marL="4114800" lvl="8" indent="-228600" algn="l">
              <a:spcBef>
                <a:spcPts val="600"/>
              </a:spcBef>
              <a:spcAft>
                <a:spcPts val="600"/>
              </a:spcAft>
              <a:buSzPts val="1305"/>
              <a:buNone/>
              <a:defRPr sz="900"/>
            </a:lvl9pPr>
          </a:lstStyle>
          <a:p>
            <a:endParaRPr/>
          </a:p>
        </p:txBody>
      </p:sp>
      <p:sp>
        <p:nvSpPr>
          <p:cNvPr id="79" name="Google Shape;79;p1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29000"/>
            <a:lum/>
          </a:blip>
          <a:srcRect/>
          <a:stretch>
            <a:fillRect l="-6000" r="-6000"/>
          </a:stretch>
        </a:blipFill>
        <a:effectLst/>
      </p:bgPr>
    </p:bg>
    <p:spTree>
      <p:nvGrpSpPr>
        <p:cNvPr id="1" name="Shape 5"/>
        <p:cNvGrpSpPr/>
        <p:nvPr/>
      </p:nvGrpSpPr>
      <p:grpSpPr>
        <a:xfrm>
          <a:off x="0" y="0"/>
          <a:ext cx="0" cy="0"/>
          <a:chOff x="0" y="0"/>
          <a:chExt cx="0" cy="0"/>
        </a:xfrm>
      </p:grpSpPr>
      <p:grpSp>
        <p:nvGrpSpPr>
          <p:cNvPr id="6" name="Google Shape;6;p5"/>
          <p:cNvGrpSpPr/>
          <p:nvPr/>
        </p:nvGrpSpPr>
        <p:grpSpPr>
          <a:xfrm>
            <a:off x="150812" y="0"/>
            <a:ext cx="2436813" cy="6858001"/>
            <a:chOff x="1320800" y="0"/>
            <a:chExt cx="2436813" cy="6858001"/>
          </a:xfrm>
        </p:grpSpPr>
        <p:sp>
          <p:nvSpPr>
            <p:cNvPr id="7" name="Google Shape;7;p5"/>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5"/>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5"/>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5"/>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5"/>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5"/>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5"/>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5"/>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 name="Google Shape;15;p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 name="Google Shape;16;p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 name="Google Shape;17;p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0" marR="0" lvl="1" indent="0" algn="r" rtl="0">
              <a:spcBef>
                <a:spcPts val="0"/>
              </a:spcBef>
              <a:buNone/>
              <a:defRPr sz="1000" b="0" i="0" u="none" strike="noStrike" cap="none">
                <a:solidFill>
                  <a:schemeClr val="dk1"/>
                </a:solidFill>
                <a:latin typeface="Corbel"/>
                <a:ea typeface="Corbel"/>
                <a:cs typeface="Corbel"/>
                <a:sym typeface="Corbel"/>
              </a:defRPr>
            </a:lvl2pPr>
            <a:lvl3pPr marL="0" marR="0" lvl="2" indent="0" algn="r" rtl="0">
              <a:spcBef>
                <a:spcPts val="0"/>
              </a:spcBef>
              <a:buNone/>
              <a:defRPr sz="1000" b="0" i="0" u="none" strike="noStrike" cap="none">
                <a:solidFill>
                  <a:schemeClr val="dk1"/>
                </a:solidFill>
                <a:latin typeface="Corbel"/>
                <a:ea typeface="Corbel"/>
                <a:cs typeface="Corbel"/>
                <a:sym typeface="Corbel"/>
              </a:defRPr>
            </a:lvl3pPr>
            <a:lvl4pPr marL="0" marR="0" lvl="3" indent="0" algn="r" rtl="0">
              <a:spcBef>
                <a:spcPts val="0"/>
              </a:spcBef>
              <a:buNone/>
              <a:defRPr sz="1000" b="0" i="0" u="none" strike="noStrike" cap="none">
                <a:solidFill>
                  <a:schemeClr val="dk1"/>
                </a:solidFill>
                <a:latin typeface="Corbel"/>
                <a:ea typeface="Corbel"/>
                <a:cs typeface="Corbel"/>
                <a:sym typeface="Corbel"/>
              </a:defRPr>
            </a:lvl4pPr>
            <a:lvl5pPr marL="0" marR="0" lvl="4" indent="0" algn="r" rtl="0">
              <a:spcBef>
                <a:spcPts val="0"/>
              </a:spcBef>
              <a:buNone/>
              <a:defRPr sz="1000" b="0" i="0" u="none" strike="noStrike" cap="none">
                <a:solidFill>
                  <a:schemeClr val="dk1"/>
                </a:solidFill>
                <a:latin typeface="Corbel"/>
                <a:ea typeface="Corbel"/>
                <a:cs typeface="Corbel"/>
                <a:sym typeface="Corbel"/>
              </a:defRPr>
            </a:lvl5pPr>
            <a:lvl6pPr marL="0" marR="0" lvl="5" indent="0" algn="r" rtl="0">
              <a:spcBef>
                <a:spcPts val="0"/>
              </a:spcBef>
              <a:buNone/>
              <a:defRPr sz="1000" b="0" i="0" u="none" strike="noStrike" cap="none">
                <a:solidFill>
                  <a:schemeClr val="dk1"/>
                </a:solidFill>
                <a:latin typeface="Corbel"/>
                <a:ea typeface="Corbel"/>
                <a:cs typeface="Corbel"/>
                <a:sym typeface="Corbel"/>
              </a:defRPr>
            </a:lvl6pPr>
            <a:lvl7pPr marL="0" marR="0" lvl="6" indent="0" algn="r" rtl="0">
              <a:spcBef>
                <a:spcPts val="0"/>
              </a:spcBef>
              <a:buNone/>
              <a:defRPr sz="1000" b="0" i="0" u="none" strike="noStrike" cap="none">
                <a:solidFill>
                  <a:schemeClr val="dk1"/>
                </a:solidFill>
                <a:latin typeface="Corbel"/>
                <a:ea typeface="Corbel"/>
                <a:cs typeface="Corbel"/>
                <a:sym typeface="Corbel"/>
              </a:defRPr>
            </a:lvl7pPr>
            <a:lvl8pPr marL="0" marR="0" lvl="7" indent="0" algn="r" rtl="0">
              <a:spcBef>
                <a:spcPts val="0"/>
              </a:spcBef>
              <a:buNone/>
              <a:defRPr sz="1000" b="0" i="0" u="none" strike="noStrike" cap="none">
                <a:solidFill>
                  <a:schemeClr val="dk1"/>
                </a:solidFill>
                <a:latin typeface="Corbel"/>
                <a:ea typeface="Corbel"/>
                <a:cs typeface="Corbel"/>
                <a:sym typeface="Corbel"/>
              </a:defRPr>
            </a:lvl8pPr>
            <a:lvl9pPr marL="0" marR="0" lvl="8" indent="0" algn="r" rtl="0">
              <a:spcBef>
                <a:spcPts val="0"/>
              </a:spcBef>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s-A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txBox="1">
            <a:spLocks noGrp="1"/>
          </p:cNvSpPr>
          <p:nvPr>
            <p:ph type="ctrTitle"/>
          </p:nvPr>
        </p:nvSpPr>
        <p:spPr>
          <a:xfrm>
            <a:off x="3786525" y="4656400"/>
            <a:ext cx="8085300" cy="2012700"/>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rgbClr val="0B5982"/>
              </a:buClr>
              <a:buSzPts val="6000"/>
              <a:buFont typeface="Corbel"/>
              <a:buNone/>
            </a:pPr>
            <a:r>
              <a:rPr lang="es-AR">
                <a:solidFill>
                  <a:srgbClr val="0B5982"/>
                </a:solidFill>
              </a:rPr>
              <a:t>GESTIÓN DE SISTEMAS DE INFORMACIÓN</a:t>
            </a:r>
            <a:endParaRPr>
              <a:solidFill>
                <a:srgbClr val="0B598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366313" y="-11098"/>
            <a:ext cx="10018800" cy="1056300"/>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Magic </a:t>
            </a:r>
            <a:r>
              <a:rPr lang="es-AR" sz="3750" dirty="0" err="1"/>
              <a:t>Quadrant</a:t>
            </a:r>
            <a:r>
              <a:rPr lang="es-AR" sz="3750" dirty="0"/>
              <a:t> &amp; </a:t>
            </a:r>
            <a:r>
              <a:rPr lang="es-AR" sz="3750" dirty="0" err="1"/>
              <a:t>Hype</a:t>
            </a:r>
            <a:r>
              <a:rPr lang="es-AR" sz="3750" dirty="0"/>
              <a:t> </a:t>
            </a:r>
            <a:r>
              <a:rPr lang="es-AR" sz="3750" dirty="0" err="1"/>
              <a:t>Cycle</a:t>
            </a:r>
            <a:r>
              <a:rPr lang="es-AR" sz="3750" dirty="0"/>
              <a:t> de Gartner</a:t>
            </a:r>
            <a:endParaRPr dirty="0"/>
          </a:p>
        </p:txBody>
      </p:sp>
      <p:sp>
        <p:nvSpPr>
          <p:cNvPr id="834" name="Google Shape;834;g1dccf8cd004_2_20"/>
          <p:cNvSpPr txBox="1">
            <a:spLocks noGrp="1"/>
          </p:cNvSpPr>
          <p:nvPr>
            <p:ph type="body" idx="1"/>
          </p:nvPr>
        </p:nvSpPr>
        <p:spPr>
          <a:xfrm>
            <a:off x="911643" y="819060"/>
            <a:ext cx="6121666" cy="5625985"/>
          </a:xfrm>
          <a:prstGeom prst="rect">
            <a:avLst/>
          </a:prstGeom>
        </p:spPr>
        <p:txBody>
          <a:bodyPr spcFirstLastPara="1" wrap="square" lIns="91425" tIns="45700" rIns="91425" bIns="45700" anchor="ctr" anchorCtr="0">
            <a:normAutofit fontScale="92500" lnSpcReduction="10000"/>
          </a:bodyPr>
          <a:lstStyle/>
          <a:p>
            <a:pPr marL="0" marR="0" lvl="0" indent="0" algn="l" rtl="0">
              <a:lnSpc>
                <a:spcPct val="100000"/>
              </a:lnSpc>
              <a:spcBef>
                <a:spcPts val="0"/>
              </a:spcBef>
              <a:spcAft>
                <a:spcPts val="0"/>
              </a:spcAft>
              <a:buNone/>
            </a:pPr>
            <a:r>
              <a:rPr lang="es-AR" sz="2100" b="1" dirty="0">
                <a:solidFill>
                  <a:srgbClr val="374151"/>
                </a:solidFill>
              </a:rPr>
              <a:t>Como funciona el HC</a:t>
            </a:r>
          </a:p>
          <a:p>
            <a:pPr marL="285750" indent="-285750">
              <a:spcBef>
                <a:spcPts val="0"/>
              </a:spcBef>
            </a:pPr>
            <a:r>
              <a:rPr lang="es-ES" sz="1600" b="1" dirty="0">
                <a:solidFill>
                  <a:srgbClr val="374151"/>
                </a:solidFill>
              </a:rPr>
              <a:t>profundiza en las cinco fases clave del ciclo de vida de una tecnología</a:t>
            </a:r>
          </a:p>
          <a:p>
            <a:pPr marL="285750" indent="-285750">
              <a:spcBef>
                <a:spcPts val="0"/>
              </a:spcBef>
            </a:pPr>
            <a:r>
              <a:rPr lang="es-ES" sz="1600" b="1" dirty="0">
                <a:solidFill>
                  <a:srgbClr val="374151"/>
                </a:solidFill>
              </a:rPr>
              <a:t>Lanzamiento: </a:t>
            </a:r>
            <a:r>
              <a:rPr lang="es-ES" sz="1600" dirty="0">
                <a:solidFill>
                  <a:srgbClr val="374151"/>
                </a:solidFill>
              </a:rPr>
              <a:t>un potencial avance tecnológico pone en marcha las cosas. Las primeras historias de prueba de concepto y el interés de los medios de comunicación generan una publicidad considerable. A menudo, no existen productos utilizables y la </a:t>
            </a:r>
            <a:r>
              <a:rPr lang="es-ES" sz="1600" u="sng" dirty="0">
                <a:solidFill>
                  <a:srgbClr val="374151"/>
                </a:solidFill>
              </a:rPr>
              <a:t>viabilidad comercial no se ha demostrado</a:t>
            </a:r>
            <a:r>
              <a:rPr lang="es-ES" sz="1600" dirty="0">
                <a:solidFill>
                  <a:srgbClr val="374151"/>
                </a:solidFill>
              </a:rPr>
              <a:t>.</a:t>
            </a:r>
          </a:p>
          <a:p>
            <a:pPr marL="285750" indent="-285750">
              <a:spcBef>
                <a:spcPts val="0"/>
              </a:spcBef>
            </a:pPr>
            <a:r>
              <a:rPr lang="es-ES" sz="1600" b="1" dirty="0">
                <a:solidFill>
                  <a:srgbClr val="374151"/>
                </a:solidFill>
              </a:rPr>
              <a:t>Pico de expectativas sobredimensionadas</a:t>
            </a:r>
            <a:r>
              <a:rPr lang="es-ES" sz="1600" dirty="0">
                <a:solidFill>
                  <a:srgbClr val="374151"/>
                </a:solidFill>
              </a:rPr>
              <a:t>: la publicidad temprana produce una serie de historias de éxito, a menudo acompañadas de decenas de fracasos. Algunas empresas toman medidas; muchas no lo hacen.</a:t>
            </a:r>
          </a:p>
          <a:p>
            <a:pPr marL="285750" indent="-285750">
              <a:spcBef>
                <a:spcPts val="0"/>
              </a:spcBef>
            </a:pPr>
            <a:r>
              <a:rPr lang="es-ES" sz="1600" b="1" dirty="0">
                <a:solidFill>
                  <a:srgbClr val="374151"/>
                </a:solidFill>
              </a:rPr>
              <a:t>Abismo de desilusión</a:t>
            </a:r>
            <a:r>
              <a:rPr lang="es-ES" sz="1600" dirty="0">
                <a:solidFill>
                  <a:srgbClr val="374151"/>
                </a:solidFill>
              </a:rPr>
              <a:t>: el interés se desvanece a medida que los experimentos y las implementaciones no se cumplen. Los productores de la tecnología se tambalean o fracasan. Las inversiones continúan solo si los proveedores que logran sobrevivir mejoran sus productos a satisfacción de los primeros usuarios.</a:t>
            </a:r>
          </a:p>
          <a:p>
            <a:pPr marL="285750" indent="-285750">
              <a:spcBef>
                <a:spcPts val="0"/>
              </a:spcBef>
            </a:pPr>
            <a:r>
              <a:rPr lang="es-ES" sz="1600" b="1" dirty="0">
                <a:solidFill>
                  <a:srgbClr val="374151"/>
                </a:solidFill>
              </a:rPr>
              <a:t>Rampa de consolidación</a:t>
            </a:r>
            <a:r>
              <a:rPr lang="es-ES" sz="1600" dirty="0">
                <a:solidFill>
                  <a:srgbClr val="374151"/>
                </a:solidFill>
              </a:rPr>
              <a:t>: más ejemplos de cómo la tecnología puede beneficiar a la empresa comienzan a materializarse y a entenderse mejor. Aparecen productos de segunda y tercera generación de la mano de los proveedores de tecnología. Más empresas financian proyectos piloto, pero las empresas conservadoras siguen siendo cautelosas.</a:t>
            </a:r>
          </a:p>
          <a:p>
            <a:pPr marL="285750" indent="-285750">
              <a:spcBef>
                <a:spcPts val="0"/>
              </a:spcBef>
            </a:pPr>
            <a:r>
              <a:rPr lang="es-ES" sz="1600" b="1" dirty="0">
                <a:solidFill>
                  <a:srgbClr val="374151"/>
                </a:solidFill>
              </a:rPr>
              <a:t>Meseta de productividad</a:t>
            </a:r>
            <a:r>
              <a:rPr lang="es-ES" sz="1600" dirty="0">
                <a:solidFill>
                  <a:srgbClr val="374151"/>
                </a:solidFill>
              </a:rPr>
              <a:t>: la adopción generalizada comienza a despegar y los criterios para evaluar la viabilidad del proveedor están definidos con mayor claridad. La amplia aplicabilidad y relevancia de la tecnología en el mercado está claramente dando sus frutos. </a:t>
            </a:r>
          </a:p>
          <a:p>
            <a:pPr marL="0" indent="0">
              <a:spcAft>
                <a:spcPts val="600"/>
              </a:spcAft>
              <a:buNone/>
            </a:pPr>
            <a:r>
              <a:rPr lang="es-ES" sz="1600" dirty="0">
                <a:solidFill>
                  <a:srgbClr val="374151"/>
                </a:solidFill>
              </a:rPr>
              <a:t>Fuente: https://www.gartner.es/es/metodologias/hype-cycle</a:t>
            </a:r>
            <a:endParaRPr sz="1600" dirty="0">
              <a:solidFill>
                <a:srgbClr val="374151"/>
              </a:solidFill>
            </a:endParaRPr>
          </a:p>
        </p:txBody>
      </p:sp>
      <p:pic>
        <p:nvPicPr>
          <p:cNvPr id="4" name="Imagen 3">
            <a:extLst>
              <a:ext uri="{FF2B5EF4-FFF2-40B4-BE49-F238E27FC236}">
                <a16:creationId xmlns:a16="http://schemas.microsoft.com/office/drawing/2014/main" id="{46D05E5A-B061-783D-0B39-23A2694B95F3}"/>
              </a:ext>
            </a:extLst>
          </p:cNvPr>
          <p:cNvPicPr>
            <a:picLocks noChangeAspect="1"/>
          </p:cNvPicPr>
          <p:nvPr/>
        </p:nvPicPr>
        <p:blipFill>
          <a:blip r:embed="rId3"/>
          <a:stretch>
            <a:fillRect/>
          </a:stretch>
        </p:blipFill>
        <p:spPr>
          <a:xfrm>
            <a:off x="7141464" y="1484671"/>
            <a:ext cx="4725499" cy="5289755"/>
          </a:xfrm>
          <a:prstGeom prst="rect">
            <a:avLst/>
          </a:prstGeom>
        </p:spPr>
      </p:pic>
    </p:spTree>
    <p:extLst>
      <p:ext uri="{BB962C8B-B14F-4D97-AF65-F5344CB8AC3E}">
        <p14:creationId xmlns:p14="http://schemas.microsoft.com/office/powerpoint/2010/main" val="4160176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484300" y="330175"/>
            <a:ext cx="10018800" cy="1056300"/>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Magic </a:t>
            </a:r>
            <a:r>
              <a:rPr lang="es-AR" sz="3750" dirty="0" err="1"/>
              <a:t>Quadrant</a:t>
            </a:r>
            <a:r>
              <a:rPr lang="es-AR" sz="3750" dirty="0"/>
              <a:t> &amp; </a:t>
            </a:r>
            <a:r>
              <a:rPr lang="es-AR" sz="3750" dirty="0" err="1"/>
              <a:t>Hype</a:t>
            </a:r>
            <a:r>
              <a:rPr lang="es-AR" sz="3750" dirty="0"/>
              <a:t> </a:t>
            </a:r>
            <a:r>
              <a:rPr lang="es-AR" sz="3750" dirty="0" err="1"/>
              <a:t>Cycle</a:t>
            </a:r>
            <a:r>
              <a:rPr lang="es-AR" sz="3750" dirty="0"/>
              <a:t> de Gartner</a:t>
            </a:r>
            <a:endParaRPr dirty="0"/>
          </a:p>
        </p:txBody>
      </p:sp>
      <p:pic>
        <p:nvPicPr>
          <p:cNvPr id="12" name="Imagen 11">
            <a:extLst>
              <a:ext uri="{FF2B5EF4-FFF2-40B4-BE49-F238E27FC236}">
                <a16:creationId xmlns:a16="http://schemas.microsoft.com/office/drawing/2014/main" id="{16ADB76D-0E66-D66F-62D5-DB8B27426653}"/>
              </a:ext>
            </a:extLst>
          </p:cNvPr>
          <p:cNvPicPr>
            <a:picLocks noChangeAspect="1"/>
          </p:cNvPicPr>
          <p:nvPr/>
        </p:nvPicPr>
        <p:blipFill>
          <a:blip r:embed="rId3"/>
          <a:stretch>
            <a:fillRect/>
          </a:stretch>
        </p:blipFill>
        <p:spPr>
          <a:xfrm>
            <a:off x="688900" y="1169860"/>
            <a:ext cx="10736184" cy="5221796"/>
          </a:xfrm>
          <a:prstGeom prst="rect">
            <a:avLst/>
          </a:prstGeom>
        </p:spPr>
      </p:pic>
    </p:spTree>
    <p:extLst>
      <p:ext uri="{BB962C8B-B14F-4D97-AF65-F5344CB8AC3E}">
        <p14:creationId xmlns:p14="http://schemas.microsoft.com/office/powerpoint/2010/main" val="16139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484300" y="330175"/>
            <a:ext cx="10018800" cy="1056300"/>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Magic </a:t>
            </a:r>
            <a:r>
              <a:rPr lang="es-AR" sz="3750" dirty="0" err="1"/>
              <a:t>Quadrant</a:t>
            </a:r>
            <a:r>
              <a:rPr lang="es-AR" sz="3750" dirty="0"/>
              <a:t> &amp; </a:t>
            </a:r>
            <a:r>
              <a:rPr lang="es-AR" sz="3750" dirty="0" err="1"/>
              <a:t>Hype</a:t>
            </a:r>
            <a:r>
              <a:rPr lang="es-AR" sz="3750" dirty="0"/>
              <a:t> </a:t>
            </a:r>
            <a:r>
              <a:rPr lang="es-AR" sz="3750" dirty="0" err="1"/>
              <a:t>Cycle</a:t>
            </a:r>
            <a:r>
              <a:rPr lang="es-AR" sz="3750" dirty="0"/>
              <a:t> de Gartner</a:t>
            </a:r>
            <a:endParaRPr dirty="0"/>
          </a:p>
        </p:txBody>
      </p:sp>
      <p:pic>
        <p:nvPicPr>
          <p:cNvPr id="6" name="Imagen 5">
            <a:extLst>
              <a:ext uri="{FF2B5EF4-FFF2-40B4-BE49-F238E27FC236}">
                <a16:creationId xmlns:a16="http://schemas.microsoft.com/office/drawing/2014/main" id="{4A44D5A9-3C1F-C0A9-3160-C7E5D1E4E21B}"/>
              </a:ext>
            </a:extLst>
          </p:cNvPr>
          <p:cNvPicPr>
            <a:picLocks noChangeAspect="1"/>
          </p:cNvPicPr>
          <p:nvPr/>
        </p:nvPicPr>
        <p:blipFill>
          <a:blip r:embed="rId3"/>
          <a:stretch>
            <a:fillRect/>
          </a:stretch>
        </p:blipFill>
        <p:spPr>
          <a:xfrm>
            <a:off x="786581" y="1219581"/>
            <a:ext cx="10416561" cy="5308244"/>
          </a:xfrm>
          <a:prstGeom prst="rect">
            <a:avLst/>
          </a:prstGeom>
        </p:spPr>
      </p:pic>
    </p:spTree>
    <p:extLst>
      <p:ext uri="{BB962C8B-B14F-4D97-AF65-F5344CB8AC3E}">
        <p14:creationId xmlns:p14="http://schemas.microsoft.com/office/powerpoint/2010/main" val="384247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484300" y="330175"/>
            <a:ext cx="10018800" cy="1056300"/>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Magic </a:t>
            </a:r>
            <a:r>
              <a:rPr lang="es-AR" sz="3750" dirty="0" err="1"/>
              <a:t>Quadrant</a:t>
            </a:r>
            <a:r>
              <a:rPr lang="es-AR" sz="3750" dirty="0"/>
              <a:t> &amp; </a:t>
            </a:r>
            <a:r>
              <a:rPr lang="es-AR" sz="3750" dirty="0" err="1"/>
              <a:t>Hype</a:t>
            </a:r>
            <a:r>
              <a:rPr lang="es-AR" sz="3750" dirty="0"/>
              <a:t> </a:t>
            </a:r>
            <a:r>
              <a:rPr lang="es-AR" sz="3750" dirty="0" err="1"/>
              <a:t>Cycle</a:t>
            </a:r>
            <a:r>
              <a:rPr lang="es-AR" sz="3750" dirty="0"/>
              <a:t> de Gartner</a:t>
            </a:r>
            <a:endParaRPr dirty="0"/>
          </a:p>
        </p:txBody>
      </p:sp>
      <p:pic>
        <p:nvPicPr>
          <p:cNvPr id="6" name="Imagen 5">
            <a:extLst>
              <a:ext uri="{FF2B5EF4-FFF2-40B4-BE49-F238E27FC236}">
                <a16:creationId xmlns:a16="http://schemas.microsoft.com/office/drawing/2014/main" id="{6366C24D-6F2D-B652-B8DE-A48209E4531D}"/>
              </a:ext>
            </a:extLst>
          </p:cNvPr>
          <p:cNvPicPr>
            <a:picLocks noChangeAspect="1"/>
          </p:cNvPicPr>
          <p:nvPr/>
        </p:nvPicPr>
        <p:blipFill>
          <a:blip r:embed="rId3"/>
          <a:stretch>
            <a:fillRect/>
          </a:stretch>
        </p:blipFill>
        <p:spPr>
          <a:xfrm>
            <a:off x="540774" y="1147977"/>
            <a:ext cx="10884310" cy="5379848"/>
          </a:xfrm>
          <a:prstGeom prst="rect">
            <a:avLst/>
          </a:prstGeom>
        </p:spPr>
      </p:pic>
    </p:spTree>
    <p:extLst>
      <p:ext uri="{BB962C8B-B14F-4D97-AF65-F5344CB8AC3E}">
        <p14:creationId xmlns:p14="http://schemas.microsoft.com/office/powerpoint/2010/main" val="2308273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484300" y="330175"/>
            <a:ext cx="10018800" cy="1056300"/>
          </a:xfrm>
          <a:prstGeom prst="rect">
            <a:avLst/>
          </a:prstGeom>
        </p:spPr>
        <p:txBody>
          <a:bodyPr spcFirstLastPara="1" wrap="square" lIns="91425" tIns="45700" rIns="91425" bIns="45700" anchor="ctr" anchorCtr="0">
            <a:normAutofit/>
          </a:bodyPr>
          <a:lstStyle/>
          <a:p>
            <a:pPr marL="457200" lvl="0" indent="0" algn="ctr" rtl="0">
              <a:spcBef>
                <a:spcPts val="0"/>
              </a:spcBef>
              <a:spcAft>
                <a:spcPts val="0"/>
              </a:spcAft>
              <a:buClr>
                <a:schemeClr val="dk1"/>
              </a:buClr>
              <a:buSzPts val="1100"/>
              <a:buFont typeface="Arial"/>
              <a:buNone/>
            </a:pPr>
            <a:r>
              <a:rPr lang="es-AR" sz="3750"/>
              <a:t>Unidad 3: Procesos de Negocio</a:t>
            </a:r>
            <a:endParaRPr/>
          </a:p>
        </p:txBody>
      </p:sp>
      <p:sp>
        <p:nvSpPr>
          <p:cNvPr id="834" name="Google Shape;834;g1dccf8cd004_2_20"/>
          <p:cNvSpPr txBox="1">
            <a:spLocks noGrp="1"/>
          </p:cNvSpPr>
          <p:nvPr>
            <p:ph type="body" idx="1"/>
          </p:nvPr>
        </p:nvSpPr>
        <p:spPr>
          <a:xfrm>
            <a:off x="3106825" y="1386475"/>
            <a:ext cx="7005600" cy="5018400"/>
          </a:xfrm>
          <a:prstGeom prst="rect">
            <a:avLst/>
          </a:prstGeom>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s-AR" sz="2300" b="1" dirty="0">
                <a:solidFill>
                  <a:srgbClr val="374151"/>
                </a:solidFill>
              </a:rPr>
              <a:t>Procesos de Negocio y Sistemas de información: eficiencia y transformación </a:t>
            </a:r>
            <a:endParaRPr sz="2300" b="1" dirty="0">
              <a:solidFill>
                <a:srgbClr val="374151"/>
              </a:solidFill>
            </a:endParaRPr>
          </a:p>
          <a:p>
            <a:pPr marL="0" marR="0" lvl="0" indent="0" algn="l" rtl="0">
              <a:lnSpc>
                <a:spcPct val="100000"/>
              </a:lnSpc>
              <a:spcBef>
                <a:spcPts val="0"/>
              </a:spcBef>
              <a:spcAft>
                <a:spcPts val="0"/>
              </a:spcAft>
              <a:buNone/>
            </a:pPr>
            <a:endParaRPr sz="2300" b="1" dirty="0">
              <a:solidFill>
                <a:srgbClr val="374151"/>
              </a:solidFill>
            </a:endParaRPr>
          </a:p>
          <a:p>
            <a:pPr indent="-374650">
              <a:spcBef>
                <a:spcPts val="0"/>
              </a:spcBef>
              <a:buClr>
                <a:srgbClr val="374151"/>
              </a:buClr>
              <a:buSzPts val="2300"/>
              <a:buFont typeface="Arial"/>
              <a:buChar char="❖"/>
            </a:pPr>
            <a:r>
              <a:rPr lang="es-AR" sz="2300" dirty="0">
                <a:solidFill>
                  <a:srgbClr val="374151"/>
                </a:solidFill>
              </a:rPr>
              <a:t>Business </a:t>
            </a:r>
            <a:r>
              <a:rPr lang="es-AR" sz="2300" dirty="0" err="1">
                <a:solidFill>
                  <a:srgbClr val="374151"/>
                </a:solidFill>
              </a:rPr>
              <a:t>Process</a:t>
            </a:r>
            <a:r>
              <a:rPr lang="es-AR" sz="2300" dirty="0">
                <a:solidFill>
                  <a:srgbClr val="374151"/>
                </a:solidFill>
              </a:rPr>
              <a:t> Management (BPM)</a:t>
            </a:r>
          </a:p>
          <a:p>
            <a:pPr marL="457200" marR="0" lvl="0" indent="-374650" algn="l" rtl="0">
              <a:lnSpc>
                <a:spcPct val="100000"/>
              </a:lnSpc>
              <a:spcBef>
                <a:spcPts val="0"/>
              </a:spcBef>
              <a:spcAft>
                <a:spcPts val="0"/>
              </a:spcAft>
              <a:buClr>
                <a:srgbClr val="374151"/>
              </a:buClr>
              <a:buSzPts val="2300"/>
              <a:buChar char="❖"/>
            </a:pPr>
            <a:endParaRPr lang="es-AR" sz="2300" dirty="0">
              <a:solidFill>
                <a:srgbClr val="374151"/>
              </a:solidFill>
            </a:endParaRPr>
          </a:p>
          <a:p>
            <a:pPr marL="457200" marR="0" lvl="0" indent="-374650" algn="l" rtl="0">
              <a:lnSpc>
                <a:spcPct val="100000"/>
              </a:lnSpc>
              <a:spcBef>
                <a:spcPts val="0"/>
              </a:spcBef>
              <a:spcAft>
                <a:spcPts val="0"/>
              </a:spcAft>
              <a:buClr>
                <a:srgbClr val="374151"/>
              </a:buClr>
              <a:buSzPts val="2300"/>
              <a:buChar char="❖"/>
            </a:pPr>
            <a:r>
              <a:rPr lang="es-AR" sz="2300" dirty="0">
                <a:solidFill>
                  <a:srgbClr val="374151"/>
                </a:solidFill>
              </a:rPr>
              <a:t>Business </a:t>
            </a:r>
            <a:r>
              <a:rPr lang="es-AR" sz="2300" dirty="0" err="1">
                <a:solidFill>
                  <a:srgbClr val="374151"/>
                </a:solidFill>
              </a:rPr>
              <a:t>Process</a:t>
            </a:r>
            <a:r>
              <a:rPr lang="es-AR" sz="2300" dirty="0">
                <a:solidFill>
                  <a:srgbClr val="374151"/>
                </a:solidFill>
              </a:rPr>
              <a:t> </a:t>
            </a:r>
            <a:r>
              <a:rPr lang="es-AR" sz="2300" dirty="0" err="1">
                <a:solidFill>
                  <a:srgbClr val="374151"/>
                </a:solidFill>
              </a:rPr>
              <a:t>Reingeneering</a:t>
            </a:r>
            <a:r>
              <a:rPr lang="es-AR" sz="2300" dirty="0">
                <a:solidFill>
                  <a:srgbClr val="374151"/>
                </a:solidFill>
              </a:rPr>
              <a:t> (BPR)</a:t>
            </a:r>
            <a:endParaRPr sz="2300" dirty="0">
              <a:solidFill>
                <a:srgbClr val="374151"/>
              </a:solidFill>
            </a:endParaRPr>
          </a:p>
          <a:p>
            <a:pPr marL="457200" marR="0" lvl="0" indent="0" algn="l" rtl="0">
              <a:lnSpc>
                <a:spcPct val="100000"/>
              </a:lnSpc>
              <a:spcBef>
                <a:spcPts val="0"/>
              </a:spcBef>
              <a:spcAft>
                <a:spcPts val="0"/>
              </a:spcAft>
              <a:buNone/>
            </a:pPr>
            <a:endParaRPr sz="2300" dirty="0">
              <a:solidFill>
                <a:srgbClr val="374151"/>
              </a:solidFill>
            </a:endParaRPr>
          </a:p>
          <a:p>
            <a:pPr indent="-374650">
              <a:spcBef>
                <a:spcPts val="0"/>
              </a:spcBef>
              <a:buClr>
                <a:srgbClr val="374151"/>
              </a:buClr>
              <a:buSzPts val="2300"/>
              <a:buFont typeface="Arial"/>
              <a:buChar char="❖"/>
            </a:pPr>
            <a:r>
              <a:rPr lang="es-AR" sz="2300" dirty="0">
                <a:solidFill>
                  <a:srgbClr val="374151"/>
                </a:solidFill>
              </a:rPr>
              <a:t>Total </a:t>
            </a:r>
            <a:r>
              <a:rPr lang="es-AR" sz="2300" dirty="0" err="1">
                <a:solidFill>
                  <a:srgbClr val="374151"/>
                </a:solidFill>
              </a:rPr>
              <a:t>Quality</a:t>
            </a:r>
            <a:r>
              <a:rPr lang="es-AR" sz="2300" dirty="0">
                <a:solidFill>
                  <a:srgbClr val="374151"/>
                </a:solidFill>
              </a:rPr>
              <a:t> Management (TQM)</a:t>
            </a:r>
          </a:p>
          <a:p>
            <a:pPr marL="457200" marR="0" lvl="0" indent="-374650" algn="l" rtl="0">
              <a:lnSpc>
                <a:spcPct val="100000"/>
              </a:lnSpc>
              <a:spcBef>
                <a:spcPts val="0"/>
              </a:spcBef>
              <a:spcAft>
                <a:spcPts val="0"/>
              </a:spcAft>
              <a:buClr>
                <a:srgbClr val="374151"/>
              </a:buClr>
              <a:buSzPts val="2300"/>
              <a:buChar char="❖"/>
            </a:pPr>
            <a:endParaRPr sz="2300" dirty="0">
              <a:solidFill>
                <a:srgbClr val="374151"/>
              </a:solidFill>
              <a:highlight>
                <a:srgbClr val="F7F7F8"/>
              </a:highlight>
            </a:endParaRPr>
          </a:p>
          <a:p>
            <a:pPr marL="0" lvl="0" indent="0" algn="l" rtl="0">
              <a:spcBef>
                <a:spcPts val="360"/>
              </a:spcBef>
              <a:spcAft>
                <a:spcPts val="600"/>
              </a:spcAft>
              <a:buNone/>
            </a:pPr>
            <a:endParaRPr dirty="0"/>
          </a:p>
        </p:txBody>
      </p:sp>
    </p:spTree>
    <p:extLst>
      <p:ext uri="{BB962C8B-B14F-4D97-AF65-F5344CB8AC3E}">
        <p14:creationId xmlns:p14="http://schemas.microsoft.com/office/powerpoint/2010/main" val="3196297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086600" y="0"/>
            <a:ext cx="10018800" cy="491861"/>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Procesos de Negocio -BPM</a:t>
            </a:r>
            <a:endParaRPr dirty="0"/>
          </a:p>
        </p:txBody>
      </p:sp>
      <p:sp>
        <p:nvSpPr>
          <p:cNvPr id="834" name="Google Shape;834;g1dccf8cd004_2_20"/>
          <p:cNvSpPr txBox="1">
            <a:spLocks noGrp="1"/>
          </p:cNvSpPr>
          <p:nvPr>
            <p:ph type="body" idx="1"/>
          </p:nvPr>
        </p:nvSpPr>
        <p:spPr>
          <a:xfrm>
            <a:off x="1874982" y="1246909"/>
            <a:ext cx="8237443" cy="5157966"/>
          </a:xfrm>
          <a:prstGeom prst="rect">
            <a:avLst/>
          </a:prstGeom>
        </p:spPr>
        <p:txBody>
          <a:bodyPr spcFirstLastPara="1" wrap="square" lIns="91425" tIns="45700" rIns="91425" bIns="45700" anchor="ctr" anchorCtr="0">
            <a:normAutofit lnSpcReduction="10000"/>
          </a:bodyPr>
          <a:lstStyle/>
          <a:p>
            <a:pPr marL="82550" marR="0" lvl="0" indent="0" algn="l" rtl="0">
              <a:lnSpc>
                <a:spcPct val="100000"/>
              </a:lnSpc>
              <a:spcBef>
                <a:spcPts val="0"/>
              </a:spcBef>
              <a:spcAft>
                <a:spcPts val="0"/>
              </a:spcAft>
              <a:buClr>
                <a:srgbClr val="374151"/>
              </a:buClr>
              <a:buSzPts val="2300"/>
              <a:buNone/>
            </a:pPr>
            <a:r>
              <a:rPr lang="es-AR" sz="2300" b="1" dirty="0">
                <a:solidFill>
                  <a:srgbClr val="374151"/>
                </a:solidFill>
              </a:rPr>
              <a:t>Business </a:t>
            </a:r>
            <a:r>
              <a:rPr lang="es-AR" sz="2300" b="1" dirty="0" err="1">
                <a:solidFill>
                  <a:srgbClr val="374151"/>
                </a:solidFill>
              </a:rPr>
              <a:t>Process</a:t>
            </a:r>
            <a:r>
              <a:rPr lang="es-AR" sz="2300" b="1" dirty="0">
                <a:solidFill>
                  <a:srgbClr val="374151"/>
                </a:solidFill>
              </a:rPr>
              <a:t> Management (BPM)</a:t>
            </a:r>
          </a:p>
          <a:p>
            <a:pPr marL="62865" indent="0" algn="l" fontAlgn="base">
              <a:buNone/>
            </a:pPr>
            <a:endParaRPr lang="es-ES" sz="1600" b="0" i="0" dirty="0">
              <a:solidFill>
                <a:srgbClr val="2E475D"/>
              </a:solidFill>
              <a:effectLst/>
              <a:latin typeface="inherit"/>
            </a:endParaRPr>
          </a:p>
          <a:p>
            <a:pPr marL="62865" indent="0" algn="just" fontAlgn="base">
              <a:lnSpc>
                <a:spcPct val="80000"/>
              </a:lnSpc>
              <a:buNone/>
            </a:pPr>
            <a:r>
              <a:rPr lang="es-ES" sz="2200" dirty="0">
                <a:solidFill>
                  <a:srgbClr val="374151"/>
                </a:solidFill>
              </a:rPr>
              <a:t>La gestión de procesos de negocio es una </a:t>
            </a:r>
            <a:r>
              <a:rPr lang="es-ES" sz="2200" dirty="0">
                <a:solidFill>
                  <a:schemeClr val="accent1">
                    <a:lumMod val="75000"/>
                  </a:schemeClr>
                </a:solidFill>
              </a:rPr>
              <a:t>disciplina</a:t>
            </a:r>
            <a:r>
              <a:rPr lang="es-ES" sz="2200" dirty="0">
                <a:solidFill>
                  <a:srgbClr val="374151"/>
                </a:solidFill>
              </a:rPr>
              <a:t> </a:t>
            </a:r>
            <a:r>
              <a:rPr lang="es-ES" sz="2200" dirty="0">
                <a:solidFill>
                  <a:schemeClr val="accent1">
                    <a:lumMod val="75000"/>
                  </a:schemeClr>
                </a:solidFill>
              </a:rPr>
              <a:t>organizativa</a:t>
            </a:r>
            <a:r>
              <a:rPr lang="es-ES" sz="2200" dirty="0">
                <a:solidFill>
                  <a:srgbClr val="374151"/>
                </a:solidFill>
              </a:rPr>
              <a:t> que sirve para que una empresa pueda </a:t>
            </a:r>
            <a:r>
              <a:rPr lang="es-ES" sz="2200" dirty="0">
                <a:solidFill>
                  <a:schemeClr val="accent1">
                    <a:lumMod val="75000"/>
                  </a:schemeClr>
                </a:solidFill>
              </a:rPr>
              <a:t>analizar</a:t>
            </a:r>
            <a:r>
              <a:rPr lang="es-ES" sz="2200" dirty="0">
                <a:solidFill>
                  <a:srgbClr val="374151"/>
                </a:solidFill>
              </a:rPr>
              <a:t> todos sus </a:t>
            </a:r>
            <a:r>
              <a:rPr lang="es-ES" sz="2200" dirty="0">
                <a:solidFill>
                  <a:schemeClr val="accent1">
                    <a:lumMod val="75000"/>
                  </a:schemeClr>
                </a:solidFill>
              </a:rPr>
              <a:t>procesos</a:t>
            </a:r>
            <a:r>
              <a:rPr lang="es-ES" sz="2200" dirty="0">
                <a:solidFill>
                  <a:srgbClr val="374151"/>
                </a:solidFill>
              </a:rPr>
              <a:t> de forma total e individual. Brinda un análisis actual e identifica áreas de oportunidad para crear una organización más eficiente y productiva.</a:t>
            </a:r>
          </a:p>
          <a:p>
            <a:pPr marL="62865" indent="0" algn="just" fontAlgn="base">
              <a:lnSpc>
                <a:spcPct val="80000"/>
              </a:lnSpc>
              <a:buNone/>
            </a:pPr>
            <a:endParaRPr lang="es-ES" sz="2200" dirty="0">
              <a:solidFill>
                <a:srgbClr val="374151"/>
              </a:solidFill>
            </a:endParaRPr>
          </a:p>
          <a:p>
            <a:pPr marL="62865" indent="0" algn="just" fontAlgn="base">
              <a:lnSpc>
                <a:spcPct val="80000"/>
              </a:lnSpc>
              <a:buNone/>
            </a:pPr>
            <a:r>
              <a:rPr lang="es-ES" sz="2200" dirty="0">
                <a:solidFill>
                  <a:srgbClr val="374151"/>
                </a:solidFill>
              </a:rPr>
              <a:t>Los procesos desorganizados crean caos. Sin embargo, las áreas de una empresa no siempre tienen la capacidad de visualizar un panorama completo e individual de sus procesos y de cómo cada acción tiene una reacción tanto buena como mala. </a:t>
            </a:r>
          </a:p>
          <a:p>
            <a:pPr marL="62865" indent="0" algn="just" fontAlgn="base">
              <a:lnSpc>
                <a:spcPct val="80000"/>
              </a:lnSpc>
              <a:buNone/>
            </a:pPr>
            <a:endParaRPr lang="es-ES" sz="2200" dirty="0">
              <a:solidFill>
                <a:srgbClr val="374151"/>
              </a:solidFill>
            </a:endParaRPr>
          </a:p>
          <a:p>
            <a:pPr marL="62865" indent="0" algn="just" fontAlgn="base">
              <a:lnSpc>
                <a:spcPct val="80000"/>
              </a:lnSpc>
              <a:buNone/>
            </a:pPr>
            <a:r>
              <a:rPr lang="es-ES" sz="2200" dirty="0">
                <a:solidFill>
                  <a:srgbClr val="374151"/>
                </a:solidFill>
              </a:rPr>
              <a:t>La BPM sirve precisamente para brindar una </a:t>
            </a:r>
            <a:r>
              <a:rPr lang="es-ES" sz="2200" dirty="0">
                <a:solidFill>
                  <a:schemeClr val="accent1">
                    <a:lumMod val="75000"/>
                  </a:schemeClr>
                </a:solidFill>
              </a:rPr>
              <a:t>visualización total de los procesos</a:t>
            </a:r>
            <a:r>
              <a:rPr lang="es-ES" sz="2200" dirty="0">
                <a:solidFill>
                  <a:srgbClr val="374151"/>
                </a:solidFill>
              </a:rPr>
              <a:t>: desde dónde comienzan hasta dónde terminan. Esto provee </a:t>
            </a:r>
            <a:r>
              <a:rPr lang="es-ES" sz="2200" dirty="0">
                <a:solidFill>
                  <a:schemeClr val="accent1">
                    <a:lumMod val="75000"/>
                  </a:schemeClr>
                </a:solidFill>
              </a:rPr>
              <a:t>información clave </a:t>
            </a:r>
            <a:r>
              <a:rPr lang="es-ES" sz="2200" dirty="0">
                <a:solidFill>
                  <a:srgbClr val="374151"/>
                </a:solidFill>
              </a:rPr>
              <a:t>para detectar cuellos de botella e ineficiencias que estén entorpeciendo la buena gestión y la productividad. Dicho de otra manera, es útil para </a:t>
            </a:r>
            <a:r>
              <a:rPr lang="es-ES" sz="2200" dirty="0">
                <a:solidFill>
                  <a:schemeClr val="accent1">
                    <a:lumMod val="75000"/>
                  </a:schemeClr>
                </a:solidFill>
              </a:rPr>
              <a:t>evitar</a:t>
            </a:r>
            <a:r>
              <a:rPr lang="es-ES" sz="2200" dirty="0">
                <a:solidFill>
                  <a:srgbClr val="374151"/>
                </a:solidFill>
              </a:rPr>
              <a:t> la </a:t>
            </a:r>
            <a:r>
              <a:rPr lang="es-ES" sz="2200" dirty="0">
                <a:solidFill>
                  <a:schemeClr val="accent1">
                    <a:lumMod val="75000"/>
                  </a:schemeClr>
                </a:solidFill>
              </a:rPr>
              <a:t>desorganización</a:t>
            </a:r>
            <a:r>
              <a:rPr lang="es-ES" sz="2200" dirty="0">
                <a:solidFill>
                  <a:srgbClr val="374151"/>
                </a:solidFill>
              </a:rPr>
              <a:t> en las empresas.</a:t>
            </a:r>
          </a:p>
          <a:p>
            <a:pPr marL="62865" indent="0" algn="just" fontAlgn="base">
              <a:lnSpc>
                <a:spcPct val="80000"/>
              </a:lnSpc>
              <a:buNone/>
            </a:pPr>
            <a:endParaRPr sz="2200" dirty="0">
              <a:solidFill>
                <a:srgbClr val="374151"/>
              </a:solidFill>
              <a:highlight>
                <a:srgbClr val="F7F7F8"/>
              </a:highlight>
            </a:endParaRPr>
          </a:p>
          <a:p>
            <a:pPr marL="0" lvl="0" indent="0" algn="l" rtl="0">
              <a:spcBef>
                <a:spcPts val="360"/>
              </a:spcBef>
              <a:spcAft>
                <a:spcPts val="600"/>
              </a:spcAft>
              <a:buNone/>
            </a:pPr>
            <a:endParaRPr dirty="0"/>
          </a:p>
        </p:txBody>
      </p:sp>
    </p:spTree>
    <p:extLst>
      <p:ext uri="{BB962C8B-B14F-4D97-AF65-F5344CB8AC3E}">
        <p14:creationId xmlns:p14="http://schemas.microsoft.com/office/powerpoint/2010/main" val="2033925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086600" y="0"/>
            <a:ext cx="10018800" cy="491861"/>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Procesos de Negocio -BPM</a:t>
            </a:r>
            <a:endParaRPr dirty="0"/>
          </a:p>
        </p:txBody>
      </p:sp>
      <p:sp>
        <p:nvSpPr>
          <p:cNvPr id="834" name="Google Shape;834;g1dccf8cd004_2_20"/>
          <p:cNvSpPr txBox="1">
            <a:spLocks noGrp="1"/>
          </p:cNvSpPr>
          <p:nvPr>
            <p:ph type="body" idx="1"/>
          </p:nvPr>
        </p:nvSpPr>
        <p:spPr>
          <a:xfrm>
            <a:off x="1086600" y="491861"/>
            <a:ext cx="10381671" cy="6096000"/>
          </a:xfrm>
          <a:prstGeom prst="rect">
            <a:avLst/>
          </a:prstGeom>
        </p:spPr>
        <p:txBody>
          <a:bodyPr spcFirstLastPara="1" wrap="square" lIns="91425" tIns="45700" rIns="91425" bIns="45700" anchor="ctr" anchorCtr="0">
            <a:normAutofit lnSpcReduction="10000"/>
          </a:bodyPr>
          <a:lstStyle/>
          <a:p>
            <a:pPr marL="62865" indent="0" algn="l" fontAlgn="base">
              <a:buNone/>
            </a:pPr>
            <a:endParaRPr lang="es-ES" sz="1600" b="0" i="0" dirty="0">
              <a:solidFill>
                <a:srgbClr val="2E475D"/>
              </a:solidFill>
              <a:effectLst/>
              <a:latin typeface="inherit"/>
            </a:endParaRPr>
          </a:p>
          <a:p>
            <a:pPr marL="62865" indent="0" algn="just" fontAlgn="base">
              <a:lnSpc>
                <a:spcPct val="80000"/>
              </a:lnSpc>
              <a:buNone/>
            </a:pPr>
            <a:r>
              <a:rPr lang="es-ES" sz="2200" b="1" dirty="0">
                <a:solidFill>
                  <a:srgbClr val="374151"/>
                </a:solidFill>
              </a:rPr>
              <a:t>Objetivos de la gestión de procesos de negocio:</a:t>
            </a:r>
          </a:p>
          <a:p>
            <a:pPr marL="62865" indent="0" algn="just" fontAlgn="base">
              <a:lnSpc>
                <a:spcPct val="80000"/>
              </a:lnSpc>
              <a:buNone/>
            </a:pPr>
            <a:endParaRPr lang="es-ES" sz="2200" dirty="0">
              <a:solidFill>
                <a:srgbClr val="374151"/>
              </a:solidFill>
            </a:endParaRPr>
          </a:p>
          <a:p>
            <a:pPr algn="just" fontAlgn="base">
              <a:lnSpc>
                <a:spcPct val="80000"/>
              </a:lnSpc>
            </a:pPr>
            <a:r>
              <a:rPr lang="es-ES" sz="2200" dirty="0">
                <a:solidFill>
                  <a:srgbClr val="374151"/>
                </a:solidFill>
              </a:rPr>
              <a:t>Lograr que </a:t>
            </a:r>
            <a:r>
              <a:rPr lang="es-ES" sz="2200" dirty="0">
                <a:solidFill>
                  <a:schemeClr val="accent1">
                    <a:lumMod val="75000"/>
                  </a:schemeClr>
                </a:solidFill>
              </a:rPr>
              <a:t>departamentos</a:t>
            </a:r>
            <a:r>
              <a:rPr lang="es-ES" sz="2200" dirty="0">
                <a:solidFill>
                  <a:srgbClr val="374151"/>
                </a:solidFill>
              </a:rPr>
              <a:t> como Finanzas, Ventas y Recursos Humanos </a:t>
            </a:r>
            <a:r>
              <a:rPr lang="es-ES" sz="2200" dirty="0">
                <a:solidFill>
                  <a:schemeClr val="accent1">
                    <a:lumMod val="75000"/>
                  </a:schemeClr>
                </a:solidFill>
              </a:rPr>
              <a:t>puedan</a:t>
            </a:r>
            <a:r>
              <a:rPr lang="es-ES" sz="2200" dirty="0">
                <a:solidFill>
                  <a:srgbClr val="374151"/>
                </a:solidFill>
              </a:rPr>
              <a:t> </a:t>
            </a:r>
            <a:r>
              <a:rPr lang="es-ES" sz="2200" dirty="0">
                <a:solidFill>
                  <a:schemeClr val="accent1">
                    <a:lumMod val="75000"/>
                  </a:schemeClr>
                </a:solidFill>
              </a:rPr>
              <a:t>procesar</a:t>
            </a:r>
            <a:r>
              <a:rPr lang="es-ES" sz="2200" dirty="0">
                <a:solidFill>
                  <a:srgbClr val="374151"/>
                </a:solidFill>
              </a:rPr>
              <a:t> grandes </a:t>
            </a:r>
            <a:r>
              <a:rPr lang="es-ES" sz="2200" dirty="0">
                <a:solidFill>
                  <a:schemeClr val="accent1">
                    <a:lumMod val="75000"/>
                  </a:schemeClr>
                </a:solidFill>
              </a:rPr>
              <a:t>cantidades</a:t>
            </a:r>
            <a:r>
              <a:rPr lang="es-ES" sz="2200" dirty="0">
                <a:solidFill>
                  <a:srgbClr val="374151"/>
                </a:solidFill>
              </a:rPr>
              <a:t> de </a:t>
            </a:r>
            <a:r>
              <a:rPr lang="es-ES" sz="2200" dirty="0">
                <a:solidFill>
                  <a:schemeClr val="accent1">
                    <a:lumMod val="75000"/>
                  </a:schemeClr>
                </a:solidFill>
              </a:rPr>
              <a:t>información</a:t>
            </a:r>
            <a:r>
              <a:rPr lang="es-ES" sz="2200" dirty="0">
                <a:solidFill>
                  <a:srgbClr val="374151"/>
                </a:solidFill>
              </a:rPr>
              <a:t> y analicen los datos que los lleven a su mejoramiento.</a:t>
            </a:r>
          </a:p>
          <a:p>
            <a:pPr algn="just" fontAlgn="base">
              <a:lnSpc>
                <a:spcPct val="80000"/>
              </a:lnSpc>
            </a:pPr>
            <a:endParaRPr lang="es-ES" sz="2200" dirty="0">
              <a:solidFill>
                <a:srgbClr val="374151"/>
              </a:solidFill>
            </a:endParaRPr>
          </a:p>
          <a:p>
            <a:pPr algn="just" fontAlgn="base">
              <a:lnSpc>
                <a:spcPct val="80000"/>
              </a:lnSpc>
            </a:pPr>
            <a:r>
              <a:rPr lang="es-ES" sz="2200" dirty="0">
                <a:solidFill>
                  <a:srgbClr val="374151"/>
                </a:solidFill>
              </a:rPr>
              <a:t>Combinar la </a:t>
            </a:r>
            <a:r>
              <a:rPr lang="es-ES" sz="2200" dirty="0">
                <a:solidFill>
                  <a:schemeClr val="accent1">
                    <a:lumMod val="75000"/>
                  </a:schemeClr>
                </a:solidFill>
              </a:rPr>
              <a:t>información</a:t>
            </a:r>
            <a:r>
              <a:rPr lang="es-ES" sz="2200" dirty="0">
                <a:solidFill>
                  <a:srgbClr val="374151"/>
                </a:solidFill>
              </a:rPr>
              <a:t> para </a:t>
            </a:r>
            <a:r>
              <a:rPr lang="es-ES" sz="2200" dirty="0">
                <a:solidFill>
                  <a:schemeClr val="accent1">
                    <a:lumMod val="75000"/>
                  </a:schemeClr>
                </a:solidFill>
              </a:rPr>
              <a:t>facilitar</a:t>
            </a:r>
            <a:r>
              <a:rPr lang="es-ES" sz="2200" dirty="0">
                <a:solidFill>
                  <a:srgbClr val="374151"/>
                </a:solidFill>
              </a:rPr>
              <a:t> el </a:t>
            </a:r>
            <a:r>
              <a:rPr lang="es-ES" sz="2200" dirty="0">
                <a:solidFill>
                  <a:schemeClr val="accent1">
                    <a:lumMod val="75000"/>
                  </a:schemeClr>
                </a:solidFill>
              </a:rPr>
              <a:t>acceso</a:t>
            </a:r>
            <a:r>
              <a:rPr lang="es-ES" sz="2200" dirty="0">
                <a:solidFill>
                  <a:srgbClr val="374151"/>
                </a:solidFill>
              </a:rPr>
              <a:t>, </a:t>
            </a:r>
            <a:r>
              <a:rPr lang="es-ES" sz="2200" dirty="0">
                <a:solidFill>
                  <a:schemeClr val="accent1">
                    <a:lumMod val="75000"/>
                  </a:schemeClr>
                </a:solidFill>
              </a:rPr>
              <a:t>análisis</a:t>
            </a:r>
            <a:r>
              <a:rPr lang="es-ES" sz="2200" dirty="0">
                <a:solidFill>
                  <a:srgbClr val="374151"/>
                </a:solidFill>
              </a:rPr>
              <a:t> y </a:t>
            </a:r>
            <a:r>
              <a:rPr lang="es-ES" sz="2200" dirty="0">
                <a:solidFill>
                  <a:schemeClr val="accent1">
                    <a:lumMod val="75000"/>
                  </a:schemeClr>
                </a:solidFill>
              </a:rPr>
              <a:t>mejora</a:t>
            </a:r>
            <a:r>
              <a:rPr lang="es-ES" sz="2200" dirty="0">
                <a:solidFill>
                  <a:srgbClr val="374151"/>
                </a:solidFill>
              </a:rPr>
              <a:t> en los momentos más oportunos.</a:t>
            </a:r>
          </a:p>
          <a:p>
            <a:pPr algn="just" fontAlgn="base">
              <a:lnSpc>
                <a:spcPct val="80000"/>
              </a:lnSpc>
            </a:pPr>
            <a:endParaRPr lang="es-ES" sz="2200" dirty="0">
              <a:solidFill>
                <a:srgbClr val="374151"/>
              </a:solidFill>
            </a:endParaRPr>
          </a:p>
          <a:p>
            <a:pPr algn="just" fontAlgn="base">
              <a:lnSpc>
                <a:spcPct val="80000"/>
              </a:lnSpc>
            </a:pPr>
            <a:r>
              <a:rPr lang="es-ES" sz="2200" dirty="0">
                <a:solidFill>
                  <a:srgbClr val="374151"/>
                </a:solidFill>
              </a:rPr>
              <a:t>Diseñar </a:t>
            </a:r>
            <a:r>
              <a:rPr lang="es-ES" sz="2200" dirty="0">
                <a:solidFill>
                  <a:schemeClr val="accent1">
                    <a:lumMod val="75000"/>
                  </a:schemeClr>
                </a:solidFill>
              </a:rPr>
              <a:t>modelos</a:t>
            </a:r>
            <a:r>
              <a:rPr lang="es-ES" sz="2200" dirty="0">
                <a:solidFill>
                  <a:srgbClr val="374151"/>
                </a:solidFill>
              </a:rPr>
              <a:t> </a:t>
            </a:r>
            <a:r>
              <a:rPr lang="es-ES" sz="2200" dirty="0">
                <a:solidFill>
                  <a:schemeClr val="accent1">
                    <a:lumMod val="75000"/>
                  </a:schemeClr>
                </a:solidFill>
              </a:rPr>
              <a:t>digitales</a:t>
            </a:r>
            <a:r>
              <a:rPr lang="es-ES" sz="2200" dirty="0">
                <a:solidFill>
                  <a:srgbClr val="374151"/>
                </a:solidFill>
              </a:rPr>
              <a:t> personalizados para los escenarios únicos del proceso.  </a:t>
            </a:r>
          </a:p>
          <a:p>
            <a:pPr algn="just" fontAlgn="base">
              <a:lnSpc>
                <a:spcPct val="80000"/>
              </a:lnSpc>
            </a:pPr>
            <a:endParaRPr lang="es-ES" sz="2200" dirty="0">
              <a:solidFill>
                <a:srgbClr val="374151"/>
              </a:solidFill>
            </a:endParaRPr>
          </a:p>
          <a:p>
            <a:pPr algn="just" fontAlgn="base">
              <a:lnSpc>
                <a:spcPct val="80000"/>
              </a:lnSpc>
            </a:pPr>
            <a:r>
              <a:rPr lang="es-ES" sz="2200" dirty="0">
                <a:solidFill>
                  <a:srgbClr val="374151"/>
                </a:solidFill>
              </a:rPr>
              <a:t>Realizar un </a:t>
            </a:r>
            <a:r>
              <a:rPr lang="es-ES" sz="2200" dirty="0">
                <a:solidFill>
                  <a:schemeClr val="accent1">
                    <a:lumMod val="75000"/>
                  </a:schemeClr>
                </a:solidFill>
              </a:rPr>
              <a:t>seguimiento</a:t>
            </a:r>
            <a:r>
              <a:rPr lang="es-ES" sz="2200" dirty="0">
                <a:solidFill>
                  <a:srgbClr val="374151"/>
                </a:solidFill>
              </a:rPr>
              <a:t> puntual de todos los </a:t>
            </a:r>
            <a:r>
              <a:rPr lang="es-ES" sz="2200" dirty="0">
                <a:solidFill>
                  <a:schemeClr val="accent1">
                    <a:lumMod val="75000"/>
                  </a:schemeClr>
                </a:solidFill>
              </a:rPr>
              <a:t>empleados</a:t>
            </a:r>
            <a:r>
              <a:rPr lang="es-ES" sz="2200" dirty="0">
                <a:solidFill>
                  <a:srgbClr val="374151"/>
                </a:solidFill>
              </a:rPr>
              <a:t> y asegurarse de que se </a:t>
            </a:r>
            <a:r>
              <a:rPr lang="es-ES" sz="2200" dirty="0">
                <a:solidFill>
                  <a:schemeClr val="accent1">
                    <a:lumMod val="75000"/>
                  </a:schemeClr>
                </a:solidFill>
              </a:rPr>
              <a:t>cumplan</a:t>
            </a:r>
            <a:r>
              <a:rPr lang="es-ES" sz="2200" dirty="0">
                <a:solidFill>
                  <a:srgbClr val="374151"/>
                </a:solidFill>
              </a:rPr>
              <a:t> los </a:t>
            </a:r>
            <a:r>
              <a:rPr lang="es-ES" sz="2200" dirty="0">
                <a:solidFill>
                  <a:schemeClr val="accent1">
                    <a:lumMod val="75000"/>
                  </a:schemeClr>
                </a:solidFill>
              </a:rPr>
              <a:t>cambios</a:t>
            </a:r>
            <a:r>
              <a:rPr lang="es-ES" sz="2200" dirty="0">
                <a:solidFill>
                  <a:srgbClr val="374151"/>
                </a:solidFill>
              </a:rPr>
              <a:t> que se realicen en el sistema.</a:t>
            </a:r>
          </a:p>
          <a:p>
            <a:pPr algn="just" fontAlgn="base">
              <a:lnSpc>
                <a:spcPct val="80000"/>
              </a:lnSpc>
            </a:pPr>
            <a:endParaRPr lang="es-ES" sz="2200" dirty="0">
              <a:solidFill>
                <a:srgbClr val="374151"/>
              </a:solidFill>
            </a:endParaRPr>
          </a:p>
          <a:p>
            <a:pPr algn="just" fontAlgn="base">
              <a:lnSpc>
                <a:spcPct val="80000"/>
              </a:lnSpc>
            </a:pPr>
            <a:r>
              <a:rPr lang="es-ES" sz="2200" dirty="0">
                <a:solidFill>
                  <a:schemeClr val="accent1">
                    <a:lumMod val="75000"/>
                  </a:schemeClr>
                </a:solidFill>
              </a:rPr>
              <a:t>Alertar</a:t>
            </a:r>
            <a:r>
              <a:rPr lang="es-ES" sz="2200" dirty="0">
                <a:solidFill>
                  <a:srgbClr val="374151"/>
                </a:solidFill>
              </a:rPr>
              <a:t> a los departamentos de </a:t>
            </a:r>
            <a:r>
              <a:rPr lang="es-ES" sz="2200" dirty="0">
                <a:solidFill>
                  <a:schemeClr val="accent1">
                    <a:lumMod val="75000"/>
                  </a:schemeClr>
                </a:solidFill>
              </a:rPr>
              <a:t>ineficiencias</a:t>
            </a:r>
            <a:r>
              <a:rPr lang="es-ES" sz="2200" dirty="0">
                <a:solidFill>
                  <a:srgbClr val="374151"/>
                </a:solidFill>
              </a:rPr>
              <a:t> existentes.</a:t>
            </a:r>
          </a:p>
          <a:p>
            <a:pPr algn="just" fontAlgn="base">
              <a:lnSpc>
                <a:spcPct val="80000"/>
              </a:lnSpc>
            </a:pPr>
            <a:endParaRPr lang="es-ES" sz="2200" dirty="0">
              <a:solidFill>
                <a:srgbClr val="374151"/>
              </a:solidFill>
            </a:endParaRPr>
          </a:p>
          <a:p>
            <a:pPr algn="just" fontAlgn="base">
              <a:lnSpc>
                <a:spcPct val="80000"/>
              </a:lnSpc>
            </a:pPr>
            <a:r>
              <a:rPr lang="es-ES" sz="2200" dirty="0">
                <a:solidFill>
                  <a:schemeClr val="accent1">
                    <a:lumMod val="75000"/>
                  </a:schemeClr>
                </a:solidFill>
              </a:rPr>
              <a:t>Conocer</a:t>
            </a:r>
            <a:r>
              <a:rPr lang="es-ES" sz="2200" dirty="0">
                <a:solidFill>
                  <a:srgbClr val="374151"/>
                </a:solidFill>
              </a:rPr>
              <a:t> de manera total cómo se está </a:t>
            </a:r>
            <a:r>
              <a:rPr lang="es-ES" sz="2200" dirty="0">
                <a:solidFill>
                  <a:schemeClr val="accent1">
                    <a:lumMod val="75000"/>
                  </a:schemeClr>
                </a:solidFill>
              </a:rPr>
              <a:t>desempeñando</a:t>
            </a:r>
            <a:r>
              <a:rPr lang="es-ES" sz="2200" dirty="0">
                <a:solidFill>
                  <a:srgbClr val="374151"/>
                </a:solidFill>
              </a:rPr>
              <a:t> el </a:t>
            </a:r>
            <a:r>
              <a:rPr lang="es-ES" sz="2200" dirty="0">
                <a:solidFill>
                  <a:schemeClr val="accent1">
                    <a:lumMod val="75000"/>
                  </a:schemeClr>
                </a:solidFill>
              </a:rPr>
              <a:t>proceso</a:t>
            </a:r>
            <a:r>
              <a:rPr lang="es-ES" sz="2200" dirty="0">
                <a:solidFill>
                  <a:srgbClr val="374151"/>
                </a:solidFill>
              </a:rPr>
              <a:t> de negocios actual.</a:t>
            </a:r>
          </a:p>
          <a:p>
            <a:pPr algn="just" fontAlgn="base">
              <a:lnSpc>
                <a:spcPct val="80000"/>
              </a:lnSpc>
            </a:pPr>
            <a:endParaRPr lang="es-ES" sz="2200" dirty="0">
              <a:solidFill>
                <a:srgbClr val="374151"/>
              </a:solidFill>
            </a:endParaRPr>
          </a:p>
          <a:p>
            <a:pPr algn="just" fontAlgn="base">
              <a:lnSpc>
                <a:spcPct val="80000"/>
              </a:lnSpc>
            </a:pPr>
            <a:r>
              <a:rPr lang="es-ES" sz="2200" dirty="0">
                <a:solidFill>
                  <a:srgbClr val="374151"/>
                </a:solidFill>
              </a:rPr>
              <a:t>Crear </a:t>
            </a:r>
            <a:r>
              <a:rPr lang="es-ES" sz="2200" dirty="0">
                <a:solidFill>
                  <a:schemeClr val="accent1">
                    <a:lumMod val="75000"/>
                  </a:schemeClr>
                </a:solidFill>
              </a:rPr>
              <a:t>flujos</a:t>
            </a:r>
            <a:r>
              <a:rPr lang="es-ES" sz="2200" dirty="0">
                <a:solidFill>
                  <a:srgbClr val="374151"/>
                </a:solidFill>
              </a:rPr>
              <a:t> de trabajo más </a:t>
            </a:r>
            <a:r>
              <a:rPr lang="es-ES" sz="2200" dirty="0">
                <a:solidFill>
                  <a:schemeClr val="accent1">
                    <a:lumMod val="75000"/>
                  </a:schemeClr>
                </a:solidFill>
              </a:rPr>
              <a:t>manejables, productivos y rentables</a:t>
            </a:r>
            <a:r>
              <a:rPr lang="es-ES" sz="2200" dirty="0">
                <a:solidFill>
                  <a:srgbClr val="374151"/>
                </a:solidFill>
              </a:rPr>
              <a:t>.</a:t>
            </a:r>
            <a:endParaRPr sz="2200" dirty="0">
              <a:solidFill>
                <a:srgbClr val="374151"/>
              </a:solidFill>
            </a:endParaRPr>
          </a:p>
          <a:p>
            <a:pPr marL="0" lvl="0" indent="0" algn="l" rtl="0">
              <a:spcBef>
                <a:spcPts val="360"/>
              </a:spcBef>
              <a:spcAft>
                <a:spcPts val="600"/>
              </a:spcAft>
              <a:buNone/>
            </a:pPr>
            <a:endParaRPr dirty="0"/>
          </a:p>
        </p:txBody>
      </p:sp>
    </p:spTree>
    <p:extLst>
      <p:ext uri="{BB962C8B-B14F-4D97-AF65-F5344CB8AC3E}">
        <p14:creationId xmlns:p14="http://schemas.microsoft.com/office/powerpoint/2010/main" val="428254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086600" y="0"/>
            <a:ext cx="10018800" cy="491861"/>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Procesos de Negocio -BPM</a:t>
            </a:r>
            <a:endParaRPr dirty="0"/>
          </a:p>
        </p:txBody>
      </p:sp>
      <p:pic>
        <p:nvPicPr>
          <p:cNvPr id="7" name="Imagen 6">
            <a:extLst>
              <a:ext uri="{FF2B5EF4-FFF2-40B4-BE49-F238E27FC236}">
                <a16:creationId xmlns:a16="http://schemas.microsoft.com/office/drawing/2014/main" id="{37E6CA1F-38E3-E614-E7CA-327A144DB596}"/>
              </a:ext>
            </a:extLst>
          </p:cNvPr>
          <p:cNvPicPr>
            <a:picLocks noChangeAspect="1"/>
          </p:cNvPicPr>
          <p:nvPr/>
        </p:nvPicPr>
        <p:blipFill>
          <a:blip r:embed="rId3"/>
          <a:stretch>
            <a:fillRect/>
          </a:stretch>
        </p:blipFill>
        <p:spPr>
          <a:xfrm>
            <a:off x="894193" y="491861"/>
            <a:ext cx="10501393" cy="6278394"/>
          </a:xfrm>
          <a:prstGeom prst="rect">
            <a:avLst/>
          </a:prstGeom>
        </p:spPr>
      </p:pic>
    </p:spTree>
    <p:extLst>
      <p:ext uri="{BB962C8B-B14F-4D97-AF65-F5344CB8AC3E}">
        <p14:creationId xmlns:p14="http://schemas.microsoft.com/office/powerpoint/2010/main" val="4095095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086600" y="21923"/>
            <a:ext cx="10018800" cy="427207"/>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Procesos de Negocio - BPR</a:t>
            </a:r>
            <a:endParaRPr dirty="0"/>
          </a:p>
        </p:txBody>
      </p:sp>
      <p:sp>
        <p:nvSpPr>
          <p:cNvPr id="834" name="Google Shape;834;g1dccf8cd004_2_20"/>
          <p:cNvSpPr txBox="1">
            <a:spLocks noGrp="1"/>
          </p:cNvSpPr>
          <p:nvPr>
            <p:ph type="body" idx="1"/>
          </p:nvPr>
        </p:nvSpPr>
        <p:spPr>
          <a:xfrm>
            <a:off x="1156036" y="571463"/>
            <a:ext cx="10464800" cy="6031346"/>
          </a:xfrm>
          <a:prstGeom prst="rect">
            <a:avLst/>
          </a:prstGeom>
        </p:spPr>
        <p:txBody>
          <a:bodyPr spcFirstLastPara="1" wrap="square" lIns="91425" tIns="45700" rIns="91425" bIns="45700" anchor="ctr" anchorCtr="0">
            <a:normAutofit lnSpcReduction="10000"/>
          </a:bodyPr>
          <a:lstStyle/>
          <a:p>
            <a:pPr marL="82550" marR="0" lvl="0" indent="0" algn="just" rtl="0">
              <a:lnSpc>
                <a:spcPct val="100000"/>
              </a:lnSpc>
              <a:spcBef>
                <a:spcPts val="0"/>
              </a:spcBef>
              <a:spcAft>
                <a:spcPts val="0"/>
              </a:spcAft>
              <a:buClr>
                <a:srgbClr val="374151"/>
              </a:buClr>
              <a:buSzPts val="2300"/>
              <a:buNone/>
            </a:pPr>
            <a:r>
              <a:rPr lang="es-AR" b="1" dirty="0">
                <a:solidFill>
                  <a:srgbClr val="374151"/>
                </a:solidFill>
              </a:rPr>
              <a:t>Business </a:t>
            </a:r>
            <a:r>
              <a:rPr lang="es-AR" b="1" dirty="0" err="1">
                <a:solidFill>
                  <a:srgbClr val="374151"/>
                </a:solidFill>
              </a:rPr>
              <a:t>Process</a:t>
            </a:r>
            <a:r>
              <a:rPr lang="es-AR" b="1" dirty="0">
                <a:solidFill>
                  <a:srgbClr val="374151"/>
                </a:solidFill>
              </a:rPr>
              <a:t> </a:t>
            </a:r>
            <a:r>
              <a:rPr lang="es-AR" b="1" dirty="0" err="1">
                <a:solidFill>
                  <a:srgbClr val="374151"/>
                </a:solidFill>
              </a:rPr>
              <a:t>Reingeneering</a:t>
            </a:r>
            <a:r>
              <a:rPr lang="es-AR" b="1" dirty="0">
                <a:solidFill>
                  <a:srgbClr val="374151"/>
                </a:solidFill>
              </a:rPr>
              <a:t> (BPR</a:t>
            </a:r>
            <a:r>
              <a:rPr lang="es-AR" dirty="0">
                <a:solidFill>
                  <a:srgbClr val="374151"/>
                </a:solidFill>
              </a:rPr>
              <a:t>)</a:t>
            </a:r>
          </a:p>
          <a:p>
            <a:pPr marL="82550" marR="0" lvl="0" indent="0" algn="just" rtl="0">
              <a:lnSpc>
                <a:spcPct val="100000"/>
              </a:lnSpc>
              <a:spcBef>
                <a:spcPts val="0"/>
              </a:spcBef>
              <a:spcAft>
                <a:spcPts val="0"/>
              </a:spcAft>
              <a:buClr>
                <a:srgbClr val="374151"/>
              </a:buClr>
              <a:buSzPts val="2300"/>
              <a:buNone/>
            </a:pPr>
            <a:endParaRPr lang="es-AR" sz="2000" dirty="0">
              <a:solidFill>
                <a:srgbClr val="374151"/>
              </a:solidFill>
            </a:endParaRPr>
          </a:p>
          <a:p>
            <a:pPr marL="62865" indent="0" algn="just">
              <a:lnSpc>
                <a:spcPct val="120000"/>
              </a:lnSpc>
              <a:buNone/>
            </a:pPr>
            <a:r>
              <a:rPr lang="es-ES" sz="2000" dirty="0">
                <a:solidFill>
                  <a:srgbClr val="374151"/>
                </a:solidFill>
              </a:rPr>
              <a:t>La reingeniería de procesos de negocio (BPR) es el </a:t>
            </a:r>
            <a:r>
              <a:rPr lang="es-ES" sz="2000" dirty="0">
                <a:solidFill>
                  <a:schemeClr val="accent1">
                    <a:lumMod val="75000"/>
                  </a:schemeClr>
                </a:solidFill>
              </a:rPr>
              <a:t>rediseño</a:t>
            </a:r>
            <a:r>
              <a:rPr lang="es-ES" sz="2000" dirty="0">
                <a:solidFill>
                  <a:srgbClr val="374151"/>
                </a:solidFill>
              </a:rPr>
              <a:t> de </a:t>
            </a:r>
            <a:r>
              <a:rPr lang="es-ES" sz="2000" dirty="0">
                <a:solidFill>
                  <a:schemeClr val="accent1">
                    <a:lumMod val="75000"/>
                  </a:schemeClr>
                </a:solidFill>
              </a:rPr>
              <a:t>aspectos fundamentales </a:t>
            </a:r>
            <a:r>
              <a:rPr lang="es-ES" sz="2000" dirty="0">
                <a:solidFill>
                  <a:srgbClr val="374151"/>
                </a:solidFill>
              </a:rPr>
              <a:t>de los </a:t>
            </a:r>
            <a:r>
              <a:rPr lang="es-ES" sz="2000" dirty="0">
                <a:solidFill>
                  <a:schemeClr val="accent1">
                    <a:lumMod val="75000"/>
                  </a:schemeClr>
                </a:solidFill>
              </a:rPr>
              <a:t>procesos</a:t>
            </a:r>
            <a:r>
              <a:rPr lang="es-ES" sz="2000" dirty="0">
                <a:solidFill>
                  <a:srgbClr val="374151"/>
                </a:solidFill>
              </a:rPr>
              <a:t> de </a:t>
            </a:r>
            <a:r>
              <a:rPr lang="es-ES" sz="2000" dirty="0">
                <a:solidFill>
                  <a:schemeClr val="accent1">
                    <a:lumMod val="75000"/>
                  </a:schemeClr>
                </a:solidFill>
              </a:rPr>
              <a:t>negocio</a:t>
            </a:r>
            <a:r>
              <a:rPr lang="es-ES" sz="2000" dirty="0">
                <a:solidFill>
                  <a:srgbClr val="374151"/>
                </a:solidFill>
              </a:rPr>
              <a:t>. </a:t>
            </a:r>
          </a:p>
          <a:p>
            <a:pPr marL="62865" indent="0" algn="just">
              <a:lnSpc>
                <a:spcPct val="120000"/>
              </a:lnSpc>
              <a:buNone/>
            </a:pPr>
            <a:r>
              <a:rPr lang="es-ES" sz="2000" dirty="0">
                <a:solidFill>
                  <a:srgbClr val="374151"/>
                </a:solidFill>
              </a:rPr>
              <a:t>El </a:t>
            </a:r>
            <a:r>
              <a:rPr lang="es-ES" sz="2000" dirty="0">
                <a:solidFill>
                  <a:schemeClr val="accent1">
                    <a:lumMod val="75000"/>
                  </a:schemeClr>
                </a:solidFill>
              </a:rPr>
              <a:t>objetivo</a:t>
            </a:r>
            <a:r>
              <a:rPr lang="es-ES" sz="2000" dirty="0">
                <a:solidFill>
                  <a:srgbClr val="374151"/>
                </a:solidFill>
              </a:rPr>
              <a:t> de BPR es </a:t>
            </a:r>
            <a:r>
              <a:rPr lang="es-ES" sz="2000" dirty="0">
                <a:solidFill>
                  <a:schemeClr val="accent1">
                    <a:lumMod val="75000"/>
                  </a:schemeClr>
                </a:solidFill>
              </a:rPr>
              <a:t>lograr mejoras </a:t>
            </a:r>
            <a:r>
              <a:rPr lang="es-ES" sz="2000" dirty="0">
                <a:solidFill>
                  <a:srgbClr val="374151"/>
                </a:solidFill>
              </a:rPr>
              <a:t>en las medidas de </a:t>
            </a:r>
            <a:r>
              <a:rPr lang="es-ES" sz="2000" dirty="0">
                <a:solidFill>
                  <a:schemeClr val="accent1">
                    <a:lumMod val="75000"/>
                  </a:schemeClr>
                </a:solidFill>
              </a:rPr>
              <a:t>desempeño</a:t>
            </a:r>
            <a:r>
              <a:rPr lang="es-ES" sz="2000" dirty="0">
                <a:solidFill>
                  <a:srgbClr val="374151"/>
                </a:solidFill>
              </a:rPr>
              <a:t>, como </a:t>
            </a:r>
            <a:r>
              <a:rPr lang="es-ES" sz="2000" dirty="0">
                <a:solidFill>
                  <a:schemeClr val="accent1">
                    <a:lumMod val="75000"/>
                  </a:schemeClr>
                </a:solidFill>
              </a:rPr>
              <a:t>costo</a:t>
            </a:r>
            <a:r>
              <a:rPr lang="es-ES" sz="2000" dirty="0">
                <a:solidFill>
                  <a:srgbClr val="374151"/>
                </a:solidFill>
              </a:rPr>
              <a:t>, </a:t>
            </a:r>
            <a:r>
              <a:rPr lang="es-ES" sz="2000" dirty="0">
                <a:solidFill>
                  <a:schemeClr val="accent1">
                    <a:lumMod val="75000"/>
                  </a:schemeClr>
                </a:solidFill>
              </a:rPr>
              <a:t>calidad</a:t>
            </a:r>
            <a:r>
              <a:rPr lang="es-ES" sz="2000" dirty="0">
                <a:solidFill>
                  <a:srgbClr val="374151"/>
                </a:solidFill>
              </a:rPr>
              <a:t>, </a:t>
            </a:r>
            <a:r>
              <a:rPr lang="es-ES" sz="2000" dirty="0">
                <a:solidFill>
                  <a:schemeClr val="accent1">
                    <a:lumMod val="75000"/>
                  </a:schemeClr>
                </a:solidFill>
              </a:rPr>
              <a:t>servicio</a:t>
            </a:r>
            <a:r>
              <a:rPr lang="es-ES" sz="2000" dirty="0">
                <a:solidFill>
                  <a:srgbClr val="374151"/>
                </a:solidFill>
              </a:rPr>
              <a:t> y </a:t>
            </a:r>
            <a:r>
              <a:rPr lang="es-ES" sz="2000" dirty="0">
                <a:solidFill>
                  <a:schemeClr val="accent1">
                    <a:lumMod val="75000"/>
                  </a:schemeClr>
                </a:solidFill>
              </a:rPr>
              <a:t>velocidad</a:t>
            </a:r>
            <a:r>
              <a:rPr lang="es-ES" sz="2000" dirty="0">
                <a:solidFill>
                  <a:srgbClr val="374151"/>
                </a:solidFill>
              </a:rPr>
              <a:t>.</a:t>
            </a:r>
          </a:p>
          <a:p>
            <a:pPr marL="62865" indent="0" algn="just">
              <a:lnSpc>
                <a:spcPct val="120000"/>
              </a:lnSpc>
              <a:buNone/>
            </a:pPr>
            <a:r>
              <a:rPr lang="es-ES" sz="2000" dirty="0">
                <a:solidFill>
                  <a:srgbClr val="374151"/>
                </a:solidFill>
              </a:rPr>
              <a:t>El rediseño generalmente se centra en los procesos del cliente en lugar de en las jerarquías funcionales.</a:t>
            </a:r>
          </a:p>
          <a:p>
            <a:pPr marL="62865" indent="0" algn="just">
              <a:lnSpc>
                <a:spcPct val="120000"/>
              </a:lnSpc>
              <a:buNone/>
            </a:pPr>
            <a:endParaRPr lang="es-ES" sz="2000" dirty="0">
              <a:solidFill>
                <a:srgbClr val="374151"/>
              </a:solidFill>
            </a:endParaRPr>
          </a:p>
          <a:p>
            <a:pPr marL="62865" indent="0" algn="just">
              <a:lnSpc>
                <a:spcPct val="120000"/>
              </a:lnSpc>
              <a:buNone/>
            </a:pPr>
            <a:r>
              <a:rPr lang="es-ES" sz="2000" dirty="0">
                <a:solidFill>
                  <a:srgbClr val="374151"/>
                </a:solidFill>
              </a:rPr>
              <a:t>Elementos de la reingeniería de procesos de negocio:</a:t>
            </a:r>
          </a:p>
          <a:p>
            <a:pPr algn="just">
              <a:lnSpc>
                <a:spcPct val="120000"/>
              </a:lnSpc>
              <a:buFont typeface="Arial" panose="020B0604020202020204" pitchFamily="34" charset="0"/>
              <a:buChar char="•"/>
            </a:pPr>
            <a:r>
              <a:rPr lang="es-ES" sz="2000" dirty="0">
                <a:solidFill>
                  <a:schemeClr val="accent1">
                    <a:lumMod val="75000"/>
                  </a:schemeClr>
                </a:solidFill>
              </a:rPr>
              <a:t>Replanteamiento fundamental</a:t>
            </a:r>
            <a:r>
              <a:rPr lang="es-ES" sz="2000" dirty="0">
                <a:solidFill>
                  <a:srgbClr val="374151"/>
                </a:solidFill>
              </a:rPr>
              <a:t>: la reingeniería generalmente se refiere al cambio de procesos comerciales importantes</a:t>
            </a:r>
          </a:p>
          <a:p>
            <a:pPr algn="just">
              <a:lnSpc>
                <a:spcPct val="120000"/>
              </a:lnSpc>
              <a:buFont typeface="Arial" panose="020B0604020202020204" pitchFamily="34" charset="0"/>
              <a:buChar char="•"/>
            </a:pPr>
            <a:r>
              <a:rPr lang="es-ES" sz="2000" dirty="0">
                <a:solidFill>
                  <a:schemeClr val="accent1">
                    <a:lumMod val="75000"/>
                  </a:schemeClr>
                </a:solidFill>
              </a:rPr>
              <a:t>Rediseño radical</a:t>
            </a:r>
            <a:r>
              <a:rPr lang="es-ES" sz="2000" dirty="0">
                <a:solidFill>
                  <a:srgbClr val="374151"/>
                </a:solidFill>
              </a:rPr>
              <a:t>: implica un replanteamiento completo de la forma en que opera el negocio</a:t>
            </a:r>
          </a:p>
          <a:p>
            <a:pPr algn="just">
              <a:lnSpc>
                <a:spcPct val="120000"/>
              </a:lnSpc>
              <a:buFont typeface="Arial" panose="020B0604020202020204" pitchFamily="34" charset="0"/>
              <a:buChar char="•"/>
            </a:pPr>
            <a:r>
              <a:rPr lang="es-ES" sz="2000" dirty="0">
                <a:solidFill>
                  <a:schemeClr val="accent1">
                    <a:lumMod val="75000"/>
                  </a:schemeClr>
                </a:solidFill>
              </a:rPr>
              <a:t>Mejoras dramáticas</a:t>
            </a:r>
            <a:r>
              <a:rPr lang="es-ES" sz="2000" dirty="0">
                <a:solidFill>
                  <a:srgbClr val="374151"/>
                </a:solidFill>
              </a:rPr>
              <a:t>: decenas o cientos de porcentaje de mejora</a:t>
            </a:r>
          </a:p>
          <a:p>
            <a:pPr algn="just">
              <a:lnSpc>
                <a:spcPct val="120000"/>
              </a:lnSpc>
              <a:buFont typeface="Arial" panose="020B0604020202020204" pitchFamily="34" charset="0"/>
              <a:buChar char="•"/>
            </a:pPr>
            <a:r>
              <a:rPr lang="es-ES" sz="2000" dirty="0">
                <a:solidFill>
                  <a:schemeClr val="accent1">
                    <a:lumMod val="75000"/>
                  </a:schemeClr>
                </a:solidFill>
              </a:rPr>
              <a:t>Medidas críticas contemporáneas de desempeño</a:t>
            </a:r>
            <a:r>
              <a:rPr lang="es-ES" sz="2000" dirty="0">
                <a:solidFill>
                  <a:srgbClr val="374151"/>
                </a:solidFill>
              </a:rPr>
              <a:t>: medidas de proceso basadas en factores competitivos de costo, calidad, servicio y velocidad.</a:t>
            </a:r>
            <a:endParaRPr sz="1100" dirty="0"/>
          </a:p>
        </p:txBody>
      </p:sp>
    </p:spTree>
    <p:extLst>
      <p:ext uri="{BB962C8B-B14F-4D97-AF65-F5344CB8AC3E}">
        <p14:creationId xmlns:p14="http://schemas.microsoft.com/office/powerpoint/2010/main" val="3757076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086600" y="21923"/>
            <a:ext cx="10018800" cy="427207"/>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Procesos de Negocio - BPR</a:t>
            </a:r>
            <a:endParaRPr dirty="0"/>
          </a:p>
        </p:txBody>
      </p:sp>
      <p:sp>
        <p:nvSpPr>
          <p:cNvPr id="834" name="Google Shape;834;g1dccf8cd004_2_20"/>
          <p:cNvSpPr txBox="1">
            <a:spLocks noGrp="1"/>
          </p:cNvSpPr>
          <p:nvPr>
            <p:ph type="body" idx="1"/>
          </p:nvPr>
        </p:nvSpPr>
        <p:spPr>
          <a:xfrm>
            <a:off x="914400" y="496454"/>
            <a:ext cx="10363200" cy="5865091"/>
          </a:xfrm>
          <a:prstGeom prst="rect">
            <a:avLst/>
          </a:prstGeom>
        </p:spPr>
        <p:txBody>
          <a:bodyPr spcFirstLastPara="1" wrap="square" lIns="91425" tIns="45700" rIns="91425" bIns="45700" anchor="ctr" anchorCtr="0">
            <a:normAutofit fontScale="25000" lnSpcReduction="20000"/>
          </a:bodyPr>
          <a:lstStyle/>
          <a:p>
            <a:pPr marL="82550" marR="0" lvl="0" indent="0" algn="just" rtl="0">
              <a:lnSpc>
                <a:spcPct val="100000"/>
              </a:lnSpc>
              <a:spcBef>
                <a:spcPts val="0"/>
              </a:spcBef>
              <a:spcAft>
                <a:spcPts val="0"/>
              </a:spcAft>
              <a:buClr>
                <a:srgbClr val="374151"/>
              </a:buClr>
              <a:buSzPts val="2300"/>
              <a:buNone/>
            </a:pPr>
            <a:r>
              <a:rPr lang="es-AR" sz="9600" b="1" dirty="0">
                <a:solidFill>
                  <a:srgbClr val="374151"/>
                </a:solidFill>
              </a:rPr>
              <a:t>Business </a:t>
            </a:r>
            <a:r>
              <a:rPr lang="es-AR" sz="9600" b="1" dirty="0" err="1">
                <a:solidFill>
                  <a:srgbClr val="374151"/>
                </a:solidFill>
              </a:rPr>
              <a:t>Process</a:t>
            </a:r>
            <a:r>
              <a:rPr lang="es-AR" sz="9600" b="1" dirty="0">
                <a:solidFill>
                  <a:srgbClr val="374151"/>
                </a:solidFill>
              </a:rPr>
              <a:t> </a:t>
            </a:r>
            <a:r>
              <a:rPr lang="es-AR" sz="9600" b="1" dirty="0" err="1">
                <a:solidFill>
                  <a:srgbClr val="374151"/>
                </a:solidFill>
              </a:rPr>
              <a:t>Reingeneering</a:t>
            </a:r>
            <a:r>
              <a:rPr lang="es-AR" sz="9600" b="1" dirty="0">
                <a:solidFill>
                  <a:srgbClr val="374151"/>
                </a:solidFill>
              </a:rPr>
              <a:t> (BPR</a:t>
            </a:r>
            <a:r>
              <a:rPr lang="es-AR" sz="9600" dirty="0">
                <a:solidFill>
                  <a:srgbClr val="374151"/>
                </a:solidFill>
              </a:rPr>
              <a:t>)</a:t>
            </a:r>
          </a:p>
          <a:p>
            <a:pPr marL="62865" indent="0" algn="just">
              <a:lnSpc>
                <a:spcPct val="120000"/>
              </a:lnSpc>
              <a:buNone/>
            </a:pPr>
            <a:endParaRPr lang="es-ES" sz="4400" dirty="0">
              <a:solidFill>
                <a:srgbClr val="374151"/>
              </a:solidFill>
            </a:endParaRPr>
          </a:p>
          <a:p>
            <a:pPr marL="62865" indent="0" algn="just">
              <a:lnSpc>
                <a:spcPct val="120000"/>
              </a:lnSpc>
              <a:buNone/>
            </a:pPr>
            <a:r>
              <a:rPr lang="es-ES" sz="8000" dirty="0">
                <a:solidFill>
                  <a:srgbClr val="374151"/>
                </a:solidFill>
              </a:rPr>
              <a:t>Los pasos en el proceso de rediseño del proceso comercial incluyen:</a:t>
            </a:r>
          </a:p>
          <a:p>
            <a:pPr marL="977265" indent="-914400" algn="just">
              <a:lnSpc>
                <a:spcPct val="120000"/>
              </a:lnSpc>
              <a:buFont typeface="+mj-lt"/>
              <a:buAutoNum type="arabicPeriod"/>
            </a:pPr>
            <a:r>
              <a:rPr lang="es-ES" sz="8000" dirty="0">
                <a:solidFill>
                  <a:schemeClr val="accent1">
                    <a:lumMod val="75000"/>
                  </a:schemeClr>
                </a:solidFill>
              </a:rPr>
              <a:t>Identificar y documentar las actividades del proceso </a:t>
            </a:r>
            <a:r>
              <a:rPr lang="es-ES" sz="8000" dirty="0">
                <a:solidFill>
                  <a:srgbClr val="374151"/>
                </a:solidFill>
              </a:rPr>
              <a:t>: este es un ejercicio de recopilación de datos que utiliza métodos como el examen de la documentación actual, entrevistas y observación. Las técnicas incluyen el mapeo de procesos y la elaboración de planos de servicios.</a:t>
            </a:r>
          </a:p>
          <a:p>
            <a:pPr marL="977265" indent="-914400" algn="just">
              <a:lnSpc>
                <a:spcPct val="120000"/>
              </a:lnSpc>
              <a:buFont typeface="+mj-lt"/>
              <a:buAutoNum type="arabicPeriod"/>
            </a:pPr>
            <a:r>
              <a:rPr lang="es-ES" sz="8000" dirty="0">
                <a:solidFill>
                  <a:schemeClr val="accent1">
                    <a:lumMod val="75000"/>
                  </a:schemeClr>
                </a:solidFill>
              </a:rPr>
              <a:t>Procesos de identificación para la mejora </a:t>
            </a:r>
            <a:r>
              <a:rPr lang="es-ES" sz="8000" dirty="0">
                <a:solidFill>
                  <a:srgbClr val="374151"/>
                </a:solidFill>
              </a:rPr>
              <a:t>: el proceso de identificación generalmente implica un sistema de proceso de puntuación basado en la conexión de los clientes y el desempeño frente a los competidores, la cantidad de impacto y el grado de innovación requerido para el desempeño.</a:t>
            </a:r>
          </a:p>
          <a:p>
            <a:pPr marL="977265" indent="-914400" algn="just">
              <a:lnSpc>
                <a:spcPct val="120000"/>
              </a:lnSpc>
              <a:buFont typeface="+mj-lt"/>
              <a:buAutoNum type="arabicPeriod"/>
            </a:pPr>
            <a:r>
              <a:rPr lang="es-ES" sz="8000" dirty="0">
                <a:solidFill>
                  <a:schemeClr val="accent1">
                    <a:lumMod val="75000"/>
                  </a:schemeClr>
                </a:solidFill>
              </a:rPr>
              <a:t>Evaluación de alternativas de diseño de procesos </a:t>
            </a:r>
            <a:r>
              <a:rPr lang="es-ES" sz="8000" dirty="0">
                <a:solidFill>
                  <a:srgbClr val="374151"/>
                </a:solidFill>
              </a:rPr>
              <a:t>: tres enfoques que se pueden utilizar para generar nuevas ideas son:</a:t>
            </a:r>
          </a:p>
          <a:p>
            <a:pPr marL="1600200" lvl="2" indent="-685800" algn="just">
              <a:lnSpc>
                <a:spcPct val="120000"/>
              </a:lnSpc>
              <a:spcBef>
                <a:spcPts val="360"/>
              </a:spcBef>
              <a:buFont typeface="Wingdings" panose="05000000000000000000" pitchFamily="2" charset="2"/>
              <a:buChar char="ü"/>
            </a:pPr>
            <a:r>
              <a:rPr lang="es-ES" sz="8000" dirty="0">
                <a:solidFill>
                  <a:srgbClr val="374151"/>
                </a:solidFill>
              </a:rPr>
              <a:t>Lluvia de ideas</a:t>
            </a:r>
          </a:p>
          <a:p>
            <a:pPr marL="1600200" lvl="2" indent="-685800" algn="just">
              <a:lnSpc>
                <a:spcPct val="120000"/>
              </a:lnSpc>
              <a:spcBef>
                <a:spcPts val="360"/>
              </a:spcBef>
              <a:buFont typeface="Wingdings" panose="05000000000000000000" pitchFamily="2" charset="2"/>
              <a:buChar char="ü"/>
            </a:pPr>
            <a:r>
              <a:rPr lang="es-ES" sz="8000" dirty="0">
                <a:solidFill>
                  <a:srgbClr val="374151"/>
                </a:solidFill>
              </a:rPr>
              <a:t>Modificación de diseños existentes</a:t>
            </a:r>
          </a:p>
          <a:p>
            <a:pPr marL="1600200" lvl="2" indent="-685800" algn="just">
              <a:lnSpc>
                <a:spcPct val="120000"/>
              </a:lnSpc>
              <a:spcBef>
                <a:spcPts val="360"/>
              </a:spcBef>
              <a:buFont typeface="Wingdings" panose="05000000000000000000" pitchFamily="2" charset="2"/>
              <a:buChar char="ü"/>
            </a:pPr>
            <a:r>
              <a:rPr lang="es-ES" sz="8000" dirty="0">
                <a:solidFill>
                  <a:srgbClr val="374151"/>
                </a:solidFill>
              </a:rPr>
              <a:t>Uso de puntos de referencia</a:t>
            </a:r>
          </a:p>
          <a:p>
            <a:pPr algn="just">
              <a:lnSpc>
                <a:spcPct val="120000"/>
              </a:lnSpc>
              <a:buFont typeface="Wingdings" panose="05000000000000000000" pitchFamily="2" charset="2"/>
              <a:buChar char="ü"/>
            </a:pPr>
            <a:endParaRPr lang="es-ES" sz="8000" dirty="0">
              <a:solidFill>
                <a:srgbClr val="374151"/>
              </a:solidFill>
              <a:highlight>
                <a:srgbClr val="F7F7F8"/>
              </a:highlight>
            </a:endParaRPr>
          </a:p>
        </p:txBody>
      </p:sp>
    </p:spTree>
    <p:extLst>
      <p:ext uri="{BB962C8B-B14F-4D97-AF65-F5344CB8AC3E}">
        <p14:creationId xmlns:p14="http://schemas.microsoft.com/office/powerpoint/2010/main" val="306887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1dccf8cd004_2_8"/>
          <p:cNvSpPr txBox="1">
            <a:spLocks noGrp="1"/>
          </p:cNvSpPr>
          <p:nvPr>
            <p:ph type="title"/>
          </p:nvPr>
        </p:nvSpPr>
        <p:spPr>
          <a:xfrm>
            <a:off x="1389230" y="36428"/>
            <a:ext cx="10018800" cy="804600"/>
          </a:xfrm>
          <a:prstGeom prst="rect">
            <a:avLst/>
          </a:prstGeom>
        </p:spPr>
        <p:txBody>
          <a:bodyPr spcFirstLastPara="1" wrap="square" lIns="91425" tIns="45700" rIns="91425" bIns="45700" anchor="ctr" anchorCtr="0">
            <a:normAutofit/>
          </a:bodyPr>
          <a:lstStyle/>
          <a:p>
            <a:pPr marL="457200" lvl="0" indent="0" algn="ctr" rtl="0">
              <a:spcBef>
                <a:spcPts val="0"/>
              </a:spcBef>
              <a:spcAft>
                <a:spcPts val="0"/>
              </a:spcAft>
              <a:buClr>
                <a:schemeClr val="dk1"/>
              </a:buClr>
              <a:buSzPts val="1100"/>
              <a:buFont typeface="Arial"/>
              <a:buNone/>
            </a:pPr>
            <a:r>
              <a:rPr lang="es-AR" sz="3750" dirty="0"/>
              <a:t>Unidad 3: Transformación digital </a:t>
            </a:r>
            <a:endParaRPr dirty="0"/>
          </a:p>
        </p:txBody>
      </p:sp>
      <p:sp>
        <p:nvSpPr>
          <p:cNvPr id="822" name="Google Shape;822;g1dccf8cd004_2_8"/>
          <p:cNvSpPr txBox="1">
            <a:spLocks noGrp="1"/>
          </p:cNvSpPr>
          <p:nvPr>
            <p:ph type="body" idx="1"/>
          </p:nvPr>
        </p:nvSpPr>
        <p:spPr>
          <a:xfrm>
            <a:off x="584339" y="761199"/>
            <a:ext cx="11023321" cy="5669694"/>
          </a:xfrm>
          <a:prstGeom prst="rect">
            <a:avLst/>
          </a:prstGeom>
        </p:spPr>
        <p:txBody>
          <a:bodyPr spcFirstLastPara="1" wrap="square" lIns="91425" tIns="45700" rIns="91425" bIns="45700" anchor="ctr" anchorCtr="0">
            <a:normAutofit/>
          </a:bodyPr>
          <a:lstStyle/>
          <a:p>
            <a:pPr marL="914400" lvl="0" indent="0" algn="l" rtl="0">
              <a:spcBef>
                <a:spcPts val="0"/>
              </a:spcBef>
              <a:spcAft>
                <a:spcPts val="0"/>
              </a:spcAft>
              <a:buNone/>
            </a:pPr>
            <a:endParaRPr sz="1200" dirty="0">
              <a:latin typeface="Times New Roman"/>
              <a:ea typeface="Times New Roman"/>
              <a:cs typeface="Times New Roman"/>
              <a:sym typeface="Times New Roman"/>
            </a:endParaRPr>
          </a:p>
          <a:p>
            <a:pPr marL="914400" marR="0" lvl="0" indent="0" algn="l" rtl="0">
              <a:lnSpc>
                <a:spcPct val="100000"/>
              </a:lnSpc>
              <a:spcBef>
                <a:spcPts val="0"/>
              </a:spcBef>
              <a:spcAft>
                <a:spcPts val="0"/>
              </a:spcAft>
              <a:buNone/>
            </a:pPr>
            <a:r>
              <a:rPr lang="es-AR" sz="2200" b="1" dirty="0">
                <a:solidFill>
                  <a:srgbClr val="374151"/>
                </a:solidFill>
              </a:rPr>
              <a:t>Introducción</a:t>
            </a:r>
            <a:endParaRPr sz="2200" b="1" dirty="0">
              <a:solidFill>
                <a:srgbClr val="374151"/>
              </a:solidFill>
            </a:endParaRPr>
          </a:p>
          <a:p>
            <a:pPr marL="914400" marR="0" lvl="0" indent="0" algn="just" rtl="0">
              <a:lnSpc>
                <a:spcPct val="100000"/>
              </a:lnSpc>
              <a:spcBef>
                <a:spcPts val="0"/>
              </a:spcBef>
              <a:spcAft>
                <a:spcPts val="0"/>
              </a:spcAft>
              <a:buNone/>
            </a:pPr>
            <a:endParaRPr sz="2200" dirty="0"/>
          </a:p>
          <a:p>
            <a:pPr marL="914400" marR="0" lvl="0" indent="0" algn="just" rtl="0">
              <a:lnSpc>
                <a:spcPct val="100000"/>
              </a:lnSpc>
              <a:spcBef>
                <a:spcPts val="0"/>
              </a:spcBef>
              <a:spcAft>
                <a:spcPts val="0"/>
              </a:spcAft>
              <a:buNone/>
            </a:pPr>
            <a:r>
              <a:rPr lang="es-AR" sz="2000" dirty="0">
                <a:solidFill>
                  <a:srgbClr val="374151"/>
                </a:solidFill>
              </a:rPr>
              <a:t>La </a:t>
            </a:r>
            <a:r>
              <a:rPr lang="es-AR" sz="2000" dirty="0">
                <a:solidFill>
                  <a:schemeClr val="accent1">
                    <a:lumMod val="75000"/>
                  </a:schemeClr>
                </a:solidFill>
              </a:rPr>
              <a:t>transformación</a:t>
            </a:r>
            <a:r>
              <a:rPr lang="es-AR" sz="2000" dirty="0">
                <a:solidFill>
                  <a:srgbClr val="374151"/>
                </a:solidFill>
              </a:rPr>
              <a:t> </a:t>
            </a:r>
            <a:r>
              <a:rPr lang="es-AR" sz="2000" dirty="0">
                <a:solidFill>
                  <a:schemeClr val="accent1">
                    <a:lumMod val="75000"/>
                  </a:schemeClr>
                </a:solidFill>
              </a:rPr>
              <a:t>digital</a:t>
            </a:r>
            <a:r>
              <a:rPr lang="es-AR" sz="2000" dirty="0">
                <a:solidFill>
                  <a:srgbClr val="374151"/>
                </a:solidFill>
              </a:rPr>
              <a:t> es un proceso que consiste en </a:t>
            </a:r>
            <a:r>
              <a:rPr lang="es-AR" sz="2000" dirty="0">
                <a:solidFill>
                  <a:schemeClr val="accent1">
                    <a:lumMod val="75000"/>
                  </a:schemeClr>
                </a:solidFill>
              </a:rPr>
              <a:t>reorientar</a:t>
            </a:r>
            <a:r>
              <a:rPr lang="es-AR" sz="2000" dirty="0">
                <a:solidFill>
                  <a:srgbClr val="374151"/>
                </a:solidFill>
              </a:rPr>
              <a:t> una </a:t>
            </a:r>
            <a:r>
              <a:rPr lang="es-AR" sz="2000" dirty="0">
                <a:solidFill>
                  <a:schemeClr val="accent1">
                    <a:lumMod val="75000"/>
                  </a:schemeClr>
                </a:solidFill>
              </a:rPr>
              <a:t>compañía</a:t>
            </a:r>
            <a:r>
              <a:rPr lang="es-AR" sz="2000" dirty="0">
                <a:solidFill>
                  <a:srgbClr val="374151"/>
                </a:solidFill>
              </a:rPr>
              <a:t> </a:t>
            </a:r>
            <a:r>
              <a:rPr lang="es-AR" sz="2000" dirty="0">
                <a:solidFill>
                  <a:schemeClr val="accent1">
                    <a:lumMod val="75000"/>
                  </a:schemeClr>
                </a:solidFill>
              </a:rPr>
              <a:t>hacía</a:t>
            </a:r>
            <a:r>
              <a:rPr lang="es-AR" sz="2000" dirty="0">
                <a:solidFill>
                  <a:srgbClr val="374151"/>
                </a:solidFill>
              </a:rPr>
              <a:t> la aplicación y el uso de las </a:t>
            </a:r>
            <a:r>
              <a:rPr lang="es-AR" sz="2000" dirty="0">
                <a:solidFill>
                  <a:schemeClr val="accent1">
                    <a:lumMod val="75000"/>
                  </a:schemeClr>
                </a:solidFill>
              </a:rPr>
              <a:t>tecnologías</a:t>
            </a:r>
            <a:r>
              <a:rPr lang="es-AR" sz="2000" dirty="0">
                <a:solidFill>
                  <a:srgbClr val="374151"/>
                </a:solidFill>
              </a:rPr>
              <a:t> </a:t>
            </a:r>
            <a:r>
              <a:rPr lang="es-AR" sz="2000" dirty="0">
                <a:solidFill>
                  <a:schemeClr val="accent1">
                    <a:lumMod val="75000"/>
                  </a:schemeClr>
                </a:solidFill>
              </a:rPr>
              <a:t>emergentes</a:t>
            </a:r>
            <a:r>
              <a:rPr lang="es-AR" sz="2000" dirty="0">
                <a:solidFill>
                  <a:srgbClr val="374151"/>
                </a:solidFill>
              </a:rPr>
              <a:t>. Este proceso no supone simplemente aplicar tecnología porque la tecnología no hace nada por sí sola. Se trata de darle un sentido a la transformación digital en beneficio de la organización y por tanto un proceso de </a:t>
            </a:r>
            <a:r>
              <a:rPr lang="es-AR" sz="2000" dirty="0">
                <a:solidFill>
                  <a:schemeClr val="accent1">
                    <a:lumMod val="75000"/>
                  </a:schemeClr>
                </a:solidFill>
              </a:rPr>
              <a:t>cambio</a:t>
            </a:r>
            <a:r>
              <a:rPr lang="es-AR" sz="2000" dirty="0">
                <a:solidFill>
                  <a:srgbClr val="374151"/>
                </a:solidFill>
              </a:rPr>
              <a:t> </a:t>
            </a:r>
            <a:r>
              <a:rPr lang="es-AR" sz="2000" dirty="0">
                <a:solidFill>
                  <a:schemeClr val="accent1">
                    <a:lumMod val="75000"/>
                  </a:schemeClr>
                </a:solidFill>
              </a:rPr>
              <a:t>cultural</a:t>
            </a:r>
            <a:r>
              <a:rPr lang="es-AR" sz="2000" dirty="0">
                <a:solidFill>
                  <a:srgbClr val="374151"/>
                </a:solidFill>
              </a:rPr>
              <a:t>, cambio </a:t>
            </a:r>
            <a:r>
              <a:rPr lang="es-AR" sz="2000" dirty="0">
                <a:solidFill>
                  <a:schemeClr val="accent1">
                    <a:lumMod val="75000"/>
                  </a:schemeClr>
                </a:solidFill>
              </a:rPr>
              <a:t>organizacional</a:t>
            </a:r>
            <a:r>
              <a:rPr lang="es-AR" sz="2000" dirty="0">
                <a:solidFill>
                  <a:srgbClr val="374151"/>
                </a:solidFill>
              </a:rPr>
              <a:t> y finalmente de aplicación de las </a:t>
            </a:r>
            <a:r>
              <a:rPr lang="es-AR" sz="2000" dirty="0">
                <a:solidFill>
                  <a:schemeClr val="accent1">
                    <a:lumMod val="75000"/>
                  </a:schemeClr>
                </a:solidFill>
              </a:rPr>
              <a:t>nuevas</a:t>
            </a:r>
            <a:r>
              <a:rPr lang="es-AR" sz="2000" dirty="0">
                <a:solidFill>
                  <a:srgbClr val="374151"/>
                </a:solidFill>
              </a:rPr>
              <a:t> </a:t>
            </a:r>
            <a:r>
              <a:rPr lang="es-AR" sz="2000" dirty="0">
                <a:solidFill>
                  <a:schemeClr val="accent1">
                    <a:lumMod val="75000"/>
                  </a:schemeClr>
                </a:solidFill>
              </a:rPr>
              <a:t>tecnologías</a:t>
            </a:r>
            <a:r>
              <a:rPr lang="es-AR" sz="2000" dirty="0">
                <a:solidFill>
                  <a:srgbClr val="374151"/>
                </a:solidFill>
              </a:rPr>
              <a:t> en toda la organización.</a:t>
            </a:r>
            <a:endParaRPr sz="2000" dirty="0">
              <a:solidFill>
                <a:srgbClr val="374151"/>
              </a:solidFill>
            </a:endParaRPr>
          </a:p>
          <a:p>
            <a:pPr marL="914400" marR="0" lvl="0" indent="0" algn="just" rtl="0">
              <a:lnSpc>
                <a:spcPct val="100000"/>
              </a:lnSpc>
              <a:spcBef>
                <a:spcPts val="0"/>
              </a:spcBef>
              <a:spcAft>
                <a:spcPts val="0"/>
              </a:spcAft>
              <a:buNone/>
            </a:pPr>
            <a:endParaRPr sz="2000" dirty="0">
              <a:solidFill>
                <a:srgbClr val="374151"/>
              </a:solidFill>
            </a:endParaRPr>
          </a:p>
          <a:p>
            <a:pPr marL="914400" marR="0" lvl="0" indent="0" algn="just" rtl="0">
              <a:lnSpc>
                <a:spcPct val="100000"/>
              </a:lnSpc>
              <a:spcBef>
                <a:spcPts val="0"/>
              </a:spcBef>
              <a:spcAft>
                <a:spcPts val="0"/>
              </a:spcAft>
              <a:buNone/>
            </a:pPr>
            <a:r>
              <a:rPr lang="es-AR" sz="2000" dirty="0">
                <a:solidFill>
                  <a:srgbClr val="374151"/>
                </a:solidFill>
              </a:rPr>
              <a:t>La transformación digital implica </a:t>
            </a:r>
            <a:r>
              <a:rPr lang="es-AR" sz="2000" dirty="0">
                <a:solidFill>
                  <a:schemeClr val="accent1">
                    <a:lumMod val="75000"/>
                  </a:schemeClr>
                </a:solidFill>
              </a:rPr>
              <a:t>repensar</a:t>
            </a:r>
            <a:r>
              <a:rPr lang="es-AR" sz="2000" dirty="0">
                <a:solidFill>
                  <a:srgbClr val="374151"/>
                </a:solidFill>
              </a:rPr>
              <a:t> completamente una </a:t>
            </a:r>
            <a:r>
              <a:rPr lang="es-AR" sz="2000" dirty="0">
                <a:solidFill>
                  <a:schemeClr val="accent1">
                    <a:lumMod val="75000"/>
                  </a:schemeClr>
                </a:solidFill>
              </a:rPr>
              <a:t>organización</a:t>
            </a:r>
            <a:r>
              <a:rPr lang="es-AR" sz="2000" dirty="0">
                <a:solidFill>
                  <a:srgbClr val="374151"/>
                </a:solidFill>
              </a:rPr>
              <a:t>, de arriba a abajo, para adaptarla integralmente al funcionamiento del mundo actual. Para ello aprovechamos las oportunidades que brinda la tecnología, las características del nuevo trabajador y los nuevos sistemas de organización, para poder </a:t>
            </a:r>
            <a:r>
              <a:rPr lang="es-AR" sz="2000" dirty="0">
                <a:solidFill>
                  <a:schemeClr val="accent1">
                    <a:lumMod val="75000"/>
                  </a:schemeClr>
                </a:solidFill>
              </a:rPr>
              <a:t>sobrevivir</a:t>
            </a:r>
            <a:r>
              <a:rPr lang="es-AR" sz="2000" dirty="0">
                <a:solidFill>
                  <a:srgbClr val="374151"/>
                </a:solidFill>
              </a:rPr>
              <a:t> en un </a:t>
            </a:r>
            <a:r>
              <a:rPr lang="es-AR" sz="2000" dirty="0">
                <a:solidFill>
                  <a:schemeClr val="accent1">
                    <a:lumMod val="75000"/>
                  </a:schemeClr>
                </a:solidFill>
              </a:rPr>
              <a:t>entorno</a:t>
            </a:r>
            <a:r>
              <a:rPr lang="es-AR" sz="2000" dirty="0">
                <a:solidFill>
                  <a:srgbClr val="374151"/>
                </a:solidFill>
              </a:rPr>
              <a:t> </a:t>
            </a:r>
            <a:r>
              <a:rPr lang="es-AR" sz="2000" dirty="0">
                <a:solidFill>
                  <a:schemeClr val="accent1">
                    <a:lumMod val="75000"/>
                  </a:schemeClr>
                </a:solidFill>
              </a:rPr>
              <a:t>impredecible</a:t>
            </a:r>
            <a:r>
              <a:rPr lang="es-AR" sz="2000" dirty="0">
                <a:solidFill>
                  <a:srgbClr val="374151"/>
                </a:solidFill>
              </a:rPr>
              <a:t> y cada vez más competitivo y veloz</a:t>
            </a:r>
            <a:r>
              <a:rPr lang="es-AR" sz="2000" dirty="0">
                <a:solidFill>
                  <a:srgbClr val="374151"/>
                </a:solidFill>
                <a:highlight>
                  <a:srgbClr val="F7F7F8"/>
                </a:highlight>
              </a:rPr>
              <a:t>.</a:t>
            </a:r>
            <a:endParaRPr sz="2000" dirty="0">
              <a:solidFill>
                <a:srgbClr val="374151"/>
              </a:solidFill>
              <a:highlight>
                <a:srgbClr val="F7F7F8"/>
              </a:highlight>
            </a:endParaRPr>
          </a:p>
          <a:p>
            <a:pPr marL="0" lvl="0" indent="0" algn="l" rtl="0">
              <a:spcBef>
                <a:spcPts val="0"/>
              </a:spcBef>
              <a:spcAft>
                <a:spcPts val="0"/>
              </a:spcAft>
              <a:buNone/>
            </a:pPr>
            <a:endParaRPr sz="1800" dirty="0">
              <a:solidFill>
                <a:srgbClr val="374151"/>
              </a:solidFill>
              <a:highlight>
                <a:srgbClr val="F7F7F8"/>
              </a:highlight>
            </a:endParaRPr>
          </a:p>
          <a:p>
            <a:pPr marL="914400" lvl="0" indent="0" algn="l" rtl="0">
              <a:spcBef>
                <a:spcPts val="0"/>
              </a:spcBef>
              <a:spcAft>
                <a:spcPts val="0"/>
              </a:spcAft>
              <a:buClr>
                <a:schemeClr val="dk1"/>
              </a:buClr>
              <a:buSzPts val="1100"/>
              <a:buFont typeface="Arial"/>
              <a:buNone/>
            </a:pPr>
            <a:endParaRPr sz="1800" dirty="0">
              <a:solidFill>
                <a:srgbClr val="374151"/>
              </a:solidFill>
              <a:highlight>
                <a:srgbClr val="F7F7F8"/>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086600" y="21923"/>
            <a:ext cx="10018800" cy="427207"/>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Procesos de Negocio - BPR</a:t>
            </a:r>
            <a:endParaRPr dirty="0"/>
          </a:p>
        </p:txBody>
      </p:sp>
      <p:pic>
        <p:nvPicPr>
          <p:cNvPr id="5" name="Imagen 4">
            <a:extLst>
              <a:ext uri="{FF2B5EF4-FFF2-40B4-BE49-F238E27FC236}">
                <a16:creationId xmlns:a16="http://schemas.microsoft.com/office/drawing/2014/main" id="{D9FB0FD8-578D-269C-2BD3-0D0E2EA34750}"/>
              </a:ext>
            </a:extLst>
          </p:cNvPr>
          <p:cNvPicPr>
            <a:picLocks noChangeAspect="1"/>
          </p:cNvPicPr>
          <p:nvPr/>
        </p:nvPicPr>
        <p:blipFill>
          <a:blip r:embed="rId3"/>
          <a:stretch>
            <a:fillRect/>
          </a:stretch>
        </p:blipFill>
        <p:spPr>
          <a:xfrm>
            <a:off x="1759974" y="701963"/>
            <a:ext cx="9134167" cy="5980528"/>
          </a:xfrm>
          <a:prstGeom prst="rect">
            <a:avLst/>
          </a:prstGeom>
        </p:spPr>
      </p:pic>
    </p:spTree>
    <p:extLst>
      <p:ext uri="{BB962C8B-B14F-4D97-AF65-F5344CB8AC3E}">
        <p14:creationId xmlns:p14="http://schemas.microsoft.com/office/powerpoint/2010/main" val="2923393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086600" y="0"/>
            <a:ext cx="10018800" cy="646545"/>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Procesos de Negocio - TQM</a:t>
            </a:r>
            <a:endParaRPr dirty="0"/>
          </a:p>
        </p:txBody>
      </p:sp>
      <p:sp>
        <p:nvSpPr>
          <p:cNvPr id="834" name="Google Shape;834;g1dccf8cd004_2_20"/>
          <p:cNvSpPr txBox="1">
            <a:spLocks noGrp="1"/>
          </p:cNvSpPr>
          <p:nvPr>
            <p:ph type="body" idx="1"/>
          </p:nvPr>
        </p:nvSpPr>
        <p:spPr>
          <a:xfrm>
            <a:off x="1407502" y="646545"/>
            <a:ext cx="10455564" cy="5908939"/>
          </a:xfrm>
          <a:prstGeom prst="rect">
            <a:avLst/>
          </a:prstGeom>
        </p:spPr>
        <p:txBody>
          <a:bodyPr spcFirstLastPara="1" wrap="square" lIns="91425" tIns="45700" rIns="91425" bIns="45700" anchor="ctr" anchorCtr="0">
            <a:normAutofit fontScale="92500" lnSpcReduction="20000"/>
          </a:bodyPr>
          <a:lstStyle/>
          <a:p>
            <a:pPr marL="82550" marR="0" lvl="0" indent="0" algn="just" rtl="0">
              <a:lnSpc>
                <a:spcPct val="100000"/>
              </a:lnSpc>
              <a:spcBef>
                <a:spcPts val="0"/>
              </a:spcBef>
              <a:spcAft>
                <a:spcPts val="0"/>
              </a:spcAft>
              <a:buClr>
                <a:srgbClr val="374151"/>
              </a:buClr>
              <a:buSzPts val="2300"/>
              <a:buNone/>
            </a:pPr>
            <a:r>
              <a:rPr lang="es-AR" sz="2600" b="1" dirty="0">
                <a:solidFill>
                  <a:srgbClr val="374151"/>
                </a:solidFill>
              </a:rPr>
              <a:t>Total </a:t>
            </a:r>
            <a:r>
              <a:rPr lang="es-AR" sz="2600" b="1" dirty="0" err="1">
                <a:solidFill>
                  <a:srgbClr val="374151"/>
                </a:solidFill>
              </a:rPr>
              <a:t>Quality</a:t>
            </a:r>
            <a:r>
              <a:rPr lang="es-AR" sz="2600" b="1" dirty="0">
                <a:solidFill>
                  <a:srgbClr val="374151"/>
                </a:solidFill>
              </a:rPr>
              <a:t> Management (TQM)</a:t>
            </a:r>
          </a:p>
          <a:p>
            <a:pPr marL="62865" indent="0" algn="just">
              <a:buNone/>
            </a:pPr>
            <a:endParaRPr lang="es-ES" sz="1900" dirty="0">
              <a:solidFill>
                <a:srgbClr val="374151"/>
              </a:solidFill>
            </a:endParaRPr>
          </a:p>
          <a:p>
            <a:pPr marL="62865" indent="0" algn="just">
              <a:buNone/>
            </a:pPr>
            <a:r>
              <a:rPr lang="es-ES" dirty="0">
                <a:solidFill>
                  <a:srgbClr val="374151"/>
                </a:solidFill>
              </a:rPr>
              <a:t>Es un </a:t>
            </a:r>
            <a:r>
              <a:rPr lang="es-ES" dirty="0">
                <a:solidFill>
                  <a:schemeClr val="accent1">
                    <a:lumMod val="75000"/>
                  </a:schemeClr>
                </a:solidFill>
              </a:rPr>
              <a:t>método de gestión de calidad </a:t>
            </a:r>
            <a:r>
              <a:rPr lang="es-ES" dirty="0">
                <a:solidFill>
                  <a:srgbClr val="374151"/>
                </a:solidFill>
              </a:rPr>
              <a:t>cuyo objetivo principal es que los colaboradores en una compañía aseguren y tomen </a:t>
            </a:r>
            <a:r>
              <a:rPr lang="es-ES" dirty="0">
                <a:solidFill>
                  <a:schemeClr val="accent1">
                    <a:lumMod val="75000"/>
                  </a:schemeClr>
                </a:solidFill>
              </a:rPr>
              <a:t>conciencia de la calidad </a:t>
            </a:r>
            <a:r>
              <a:rPr lang="es-ES" dirty="0">
                <a:solidFill>
                  <a:srgbClr val="374151"/>
                </a:solidFill>
              </a:rPr>
              <a:t>en cada uno de los sectores de la organización. </a:t>
            </a:r>
          </a:p>
          <a:p>
            <a:pPr marL="62865" indent="0" algn="just">
              <a:buNone/>
            </a:pPr>
            <a:r>
              <a:rPr lang="es-ES" dirty="0">
                <a:solidFill>
                  <a:srgbClr val="374151"/>
                </a:solidFill>
              </a:rPr>
              <a:t>"Desde el punto de vista de los gerentes de negocios, el TQM se resume como una filosofía de gestión, con la </a:t>
            </a:r>
            <a:r>
              <a:rPr lang="es-ES" dirty="0">
                <a:solidFill>
                  <a:schemeClr val="accent1">
                    <a:lumMod val="75000"/>
                  </a:schemeClr>
                </a:solidFill>
              </a:rPr>
              <a:t>finalidad</a:t>
            </a:r>
            <a:r>
              <a:rPr lang="es-ES" dirty="0">
                <a:solidFill>
                  <a:srgbClr val="374151"/>
                </a:solidFill>
              </a:rPr>
              <a:t> de lograr el </a:t>
            </a:r>
            <a:r>
              <a:rPr lang="es-ES" dirty="0">
                <a:solidFill>
                  <a:schemeClr val="accent1">
                    <a:lumMod val="75000"/>
                  </a:schemeClr>
                </a:solidFill>
              </a:rPr>
              <a:t>éxito a largo plazo </a:t>
            </a:r>
            <a:r>
              <a:rPr lang="es-ES" dirty="0">
                <a:solidFill>
                  <a:srgbClr val="374151"/>
                </a:solidFill>
              </a:rPr>
              <a:t>de una compañía a partir de la exitosa </a:t>
            </a:r>
            <a:r>
              <a:rPr lang="es-ES" dirty="0">
                <a:solidFill>
                  <a:schemeClr val="accent1">
                    <a:lumMod val="75000"/>
                  </a:schemeClr>
                </a:solidFill>
              </a:rPr>
              <a:t>satisfacción</a:t>
            </a:r>
            <a:r>
              <a:rPr lang="es-ES" dirty="0">
                <a:solidFill>
                  <a:srgbClr val="374151"/>
                </a:solidFill>
              </a:rPr>
              <a:t> </a:t>
            </a:r>
            <a:r>
              <a:rPr lang="es-ES" dirty="0">
                <a:solidFill>
                  <a:schemeClr val="accent1">
                    <a:lumMod val="75000"/>
                  </a:schemeClr>
                </a:solidFill>
              </a:rPr>
              <a:t>del cliente</a:t>
            </a:r>
            <a:r>
              <a:rPr lang="es-ES" dirty="0">
                <a:solidFill>
                  <a:srgbClr val="374151"/>
                </a:solidFill>
              </a:rPr>
              <a:t>". </a:t>
            </a:r>
          </a:p>
          <a:p>
            <a:pPr marL="62865" indent="0" algn="just">
              <a:buNone/>
            </a:pPr>
            <a:r>
              <a:rPr lang="es-ES" dirty="0">
                <a:solidFill>
                  <a:srgbClr val="374151"/>
                </a:solidFill>
              </a:rPr>
              <a:t>Para cumplir con esta meta, todos los miembros de la organización deben trabajar en conjunto. Este método señala que cada </a:t>
            </a:r>
            <a:r>
              <a:rPr lang="es-ES" dirty="0">
                <a:solidFill>
                  <a:schemeClr val="accent1">
                    <a:lumMod val="75000"/>
                  </a:schemeClr>
                </a:solidFill>
              </a:rPr>
              <a:t>colaborador</a:t>
            </a:r>
            <a:r>
              <a:rPr lang="es-ES" dirty="0">
                <a:solidFill>
                  <a:srgbClr val="374151"/>
                </a:solidFill>
              </a:rPr>
              <a:t> es </a:t>
            </a:r>
            <a:r>
              <a:rPr lang="es-ES" dirty="0">
                <a:solidFill>
                  <a:schemeClr val="tx1"/>
                </a:solidFill>
              </a:rPr>
              <a:t>dueño</a:t>
            </a:r>
            <a:r>
              <a:rPr lang="es-ES" dirty="0">
                <a:solidFill>
                  <a:srgbClr val="374151"/>
                </a:solidFill>
              </a:rPr>
              <a:t> y </a:t>
            </a:r>
            <a:r>
              <a:rPr lang="es-ES" dirty="0">
                <a:solidFill>
                  <a:schemeClr val="accent1">
                    <a:lumMod val="75000"/>
                  </a:schemeClr>
                </a:solidFill>
              </a:rPr>
              <a:t>responsable</a:t>
            </a:r>
            <a:r>
              <a:rPr lang="es-ES" dirty="0">
                <a:solidFill>
                  <a:srgbClr val="374151"/>
                </a:solidFill>
              </a:rPr>
              <a:t> de la </a:t>
            </a:r>
            <a:r>
              <a:rPr lang="es-ES" dirty="0">
                <a:solidFill>
                  <a:schemeClr val="accent1">
                    <a:lumMod val="75000"/>
                  </a:schemeClr>
                </a:solidFill>
              </a:rPr>
              <a:t>calidad</a:t>
            </a:r>
            <a:r>
              <a:rPr lang="es-ES" dirty="0">
                <a:solidFill>
                  <a:srgbClr val="374151"/>
                </a:solidFill>
              </a:rPr>
              <a:t> </a:t>
            </a:r>
            <a:r>
              <a:rPr lang="es-ES" dirty="0">
                <a:solidFill>
                  <a:schemeClr val="accent1">
                    <a:lumMod val="75000"/>
                  </a:schemeClr>
                </a:solidFill>
              </a:rPr>
              <a:t>lograda</a:t>
            </a:r>
            <a:r>
              <a:rPr lang="es-ES" dirty="0">
                <a:solidFill>
                  <a:srgbClr val="374151"/>
                </a:solidFill>
              </a:rPr>
              <a:t>.</a:t>
            </a:r>
          </a:p>
          <a:p>
            <a:pPr marL="62865" indent="0" algn="just">
              <a:buNone/>
            </a:pPr>
            <a:endParaRPr lang="es-ES" dirty="0">
              <a:solidFill>
                <a:srgbClr val="374151"/>
              </a:solidFill>
            </a:endParaRPr>
          </a:p>
          <a:p>
            <a:pPr marL="62865" indent="0" algn="just">
              <a:buNone/>
            </a:pPr>
            <a:r>
              <a:rPr lang="es-ES" dirty="0">
                <a:solidFill>
                  <a:srgbClr val="374151"/>
                </a:solidFill>
              </a:rPr>
              <a:t>Para mejorar la satisfacción del cliente se necesita enfatizar la comunicación acerca de lo que se le entregará a cambio de sus pagos. Para ello se siguen tres principios:</a:t>
            </a:r>
          </a:p>
          <a:p>
            <a:pPr algn="just"/>
            <a:r>
              <a:rPr lang="es-ES" dirty="0">
                <a:solidFill>
                  <a:schemeClr val="accent1">
                    <a:lumMod val="75000"/>
                  </a:schemeClr>
                </a:solidFill>
              </a:rPr>
              <a:t>Cada</a:t>
            </a:r>
            <a:r>
              <a:rPr lang="es-ES" dirty="0">
                <a:solidFill>
                  <a:srgbClr val="374151"/>
                </a:solidFill>
              </a:rPr>
              <a:t> </a:t>
            </a:r>
            <a:r>
              <a:rPr lang="es-ES" dirty="0">
                <a:solidFill>
                  <a:schemeClr val="accent1">
                    <a:lumMod val="75000"/>
                  </a:schemeClr>
                </a:solidFill>
              </a:rPr>
              <a:t>trabajo</a:t>
            </a:r>
            <a:r>
              <a:rPr lang="es-ES" dirty="0">
                <a:solidFill>
                  <a:srgbClr val="374151"/>
                </a:solidFill>
              </a:rPr>
              <a:t> realizado en la empresa debe ser considerado como una </a:t>
            </a:r>
            <a:r>
              <a:rPr lang="es-ES" dirty="0">
                <a:solidFill>
                  <a:schemeClr val="accent1">
                    <a:lumMod val="75000"/>
                  </a:schemeClr>
                </a:solidFill>
              </a:rPr>
              <a:t>pieza</a:t>
            </a:r>
            <a:r>
              <a:rPr lang="es-ES" dirty="0">
                <a:solidFill>
                  <a:srgbClr val="374151"/>
                </a:solidFill>
              </a:rPr>
              <a:t> </a:t>
            </a:r>
            <a:r>
              <a:rPr lang="es-ES" dirty="0">
                <a:solidFill>
                  <a:schemeClr val="accent1">
                    <a:lumMod val="75000"/>
                  </a:schemeClr>
                </a:solidFill>
              </a:rPr>
              <a:t>clave</a:t>
            </a:r>
            <a:r>
              <a:rPr lang="es-ES" dirty="0">
                <a:solidFill>
                  <a:srgbClr val="374151"/>
                </a:solidFill>
              </a:rPr>
              <a:t> para la implementación del TQM.</a:t>
            </a:r>
          </a:p>
          <a:p>
            <a:pPr algn="just"/>
            <a:r>
              <a:rPr lang="es-ES" dirty="0">
                <a:solidFill>
                  <a:schemeClr val="accent1">
                    <a:lumMod val="75000"/>
                  </a:schemeClr>
                </a:solidFill>
              </a:rPr>
              <a:t>Se involucran </a:t>
            </a:r>
            <a:r>
              <a:rPr lang="es-ES" dirty="0">
                <a:solidFill>
                  <a:srgbClr val="374151"/>
                </a:solidFill>
              </a:rPr>
              <a:t>a </a:t>
            </a:r>
            <a:r>
              <a:rPr lang="es-ES" dirty="0">
                <a:solidFill>
                  <a:schemeClr val="accent1">
                    <a:lumMod val="75000"/>
                  </a:schemeClr>
                </a:solidFill>
              </a:rPr>
              <a:t>todos</a:t>
            </a:r>
            <a:r>
              <a:rPr lang="es-ES" dirty="0">
                <a:solidFill>
                  <a:srgbClr val="374151"/>
                </a:solidFill>
              </a:rPr>
              <a:t> los </a:t>
            </a:r>
            <a:r>
              <a:rPr lang="es-ES" dirty="0">
                <a:solidFill>
                  <a:schemeClr val="accent1">
                    <a:lumMod val="75000"/>
                  </a:schemeClr>
                </a:solidFill>
              </a:rPr>
              <a:t>colaboradores</a:t>
            </a:r>
            <a:r>
              <a:rPr lang="es-ES" dirty="0">
                <a:solidFill>
                  <a:srgbClr val="374151"/>
                </a:solidFill>
              </a:rPr>
              <a:t> en los procesos de ejecución.</a:t>
            </a:r>
          </a:p>
          <a:p>
            <a:pPr algn="just"/>
            <a:r>
              <a:rPr lang="es-ES" dirty="0">
                <a:solidFill>
                  <a:schemeClr val="accent1">
                    <a:lumMod val="75000"/>
                  </a:schemeClr>
                </a:solidFill>
              </a:rPr>
              <a:t>Requiere</a:t>
            </a:r>
            <a:r>
              <a:rPr lang="es-ES" dirty="0">
                <a:solidFill>
                  <a:srgbClr val="374151"/>
                </a:solidFill>
              </a:rPr>
              <a:t> el </a:t>
            </a:r>
            <a:r>
              <a:rPr lang="es-ES" dirty="0">
                <a:solidFill>
                  <a:schemeClr val="accent1">
                    <a:lumMod val="75000"/>
                  </a:schemeClr>
                </a:solidFill>
              </a:rPr>
              <a:t>compromiso</a:t>
            </a:r>
            <a:r>
              <a:rPr lang="es-ES" dirty="0">
                <a:solidFill>
                  <a:srgbClr val="374151"/>
                </a:solidFill>
              </a:rPr>
              <a:t> total de cada uno, sin distinción de rango.</a:t>
            </a:r>
          </a:p>
          <a:p>
            <a:pPr marL="457200" marR="0" lvl="0" indent="-374650" algn="l" rtl="0">
              <a:lnSpc>
                <a:spcPct val="100000"/>
              </a:lnSpc>
              <a:spcBef>
                <a:spcPts val="0"/>
              </a:spcBef>
              <a:spcAft>
                <a:spcPts val="0"/>
              </a:spcAft>
              <a:buClr>
                <a:srgbClr val="374151"/>
              </a:buClr>
              <a:buSzPts val="2300"/>
              <a:buChar char="❖"/>
            </a:pPr>
            <a:endParaRPr sz="2300" dirty="0">
              <a:solidFill>
                <a:srgbClr val="374151"/>
              </a:solidFill>
              <a:highlight>
                <a:srgbClr val="F7F7F8"/>
              </a:highlight>
            </a:endParaRPr>
          </a:p>
        </p:txBody>
      </p:sp>
    </p:spTree>
    <p:extLst>
      <p:ext uri="{BB962C8B-B14F-4D97-AF65-F5344CB8AC3E}">
        <p14:creationId xmlns:p14="http://schemas.microsoft.com/office/powerpoint/2010/main" val="2502533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086600" y="0"/>
            <a:ext cx="10018800" cy="796661"/>
          </a:xfrm>
          <a:prstGeom prst="rect">
            <a:avLst/>
          </a:prstGeom>
        </p:spPr>
        <p:txBody>
          <a:bodyPr spcFirstLastPara="1" wrap="square" lIns="91425" tIns="45700" rIns="91425" bIns="45700" anchor="ctr" anchorCtr="0">
            <a:normAutofit/>
          </a:bodyPr>
          <a:lstStyle/>
          <a:p>
            <a:pPr marL="457200" lvl="0" indent="0" algn="ctr" rtl="0">
              <a:spcBef>
                <a:spcPts val="0"/>
              </a:spcBef>
              <a:spcAft>
                <a:spcPts val="0"/>
              </a:spcAft>
              <a:buClr>
                <a:schemeClr val="dk1"/>
              </a:buClr>
              <a:buSzPts val="1100"/>
              <a:buFont typeface="Arial"/>
              <a:buNone/>
            </a:pPr>
            <a:r>
              <a:rPr lang="es-AR" sz="3400" dirty="0"/>
              <a:t>Unidad 3: Procesos de Negocio - TQM</a:t>
            </a:r>
            <a:endParaRPr sz="3400" dirty="0"/>
          </a:p>
        </p:txBody>
      </p:sp>
      <p:sp>
        <p:nvSpPr>
          <p:cNvPr id="834" name="Google Shape;834;g1dccf8cd004_2_20"/>
          <p:cNvSpPr txBox="1">
            <a:spLocks noGrp="1"/>
          </p:cNvSpPr>
          <p:nvPr>
            <p:ph type="body" idx="1"/>
          </p:nvPr>
        </p:nvSpPr>
        <p:spPr>
          <a:xfrm>
            <a:off x="1171528" y="619680"/>
            <a:ext cx="10455564" cy="5908939"/>
          </a:xfrm>
          <a:prstGeom prst="rect">
            <a:avLst/>
          </a:prstGeom>
        </p:spPr>
        <p:txBody>
          <a:bodyPr spcFirstLastPara="1" wrap="square" lIns="91425" tIns="45700" rIns="91425" bIns="45700" anchor="ctr" anchorCtr="0">
            <a:normAutofit fontScale="92500" lnSpcReduction="20000"/>
          </a:bodyPr>
          <a:lstStyle/>
          <a:p>
            <a:pPr marL="82550" marR="0" lvl="0" indent="0" algn="just" rtl="0">
              <a:lnSpc>
                <a:spcPct val="100000"/>
              </a:lnSpc>
              <a:spcBef>
                <a:spcPts val="0"/>
              </a:spcBef>
              <a:spcAft>
                <a:spcPts val="0"/>
              </a:spcAft>
              <a:buClr>
                <a:srgbClr val="374151"/>
              </a:buClr>
              <a:buSzPts val="2300"/>
              <a:buNone/>
            </a:pPr>
            <a:r>
              <a:rPr lang="es-AR" sz="2600" b="1" dirty="0">
                <a:solidFill>
                  <a:srgbClr val="374151"/>
                </a:solidFill>
              </a:rPr>
              <a:t>Total </a:t>
            </a:r>
            <a:r>
              <a:rPr lang="es-AR" sz="2600" b="1" dirty="0" err="1">
                <a:solidFill>
                  <a:srgbClr val="374151"/>
                </a:solidFill>
              </a:rPr>
              <a:t>Quality</a:t>
            </a:r>
            <a:r>
              <a:rPr lang="es-AR" sz="2600" b="1" dirty="0">
                <a:solidFill>
                  <a:srgbClr val="374151"/>
                </a:solidFill>
              </a:rPr>
              <a:t> Management (TQM)</a:t>
            </a:r>
          </a:p>
          <a:p>
            <a:pPr marL="82550" marR="0" lvl="0" indent="0" algn="just" rtl="0">
              <a:lnSpc>
                <a:spcPct val="100000"/>
              </a:lnSpc>
              <a:spcBef>
                <a:spcPts val="0"/>
              </a:spcBef>
              <a:spcAft>
                <a:spcPts val="0"/>
              </a:spcAft>
              <a:buClr>
                <a:srgbClr val="374151"/>
              </a:buClr>
              <a:buSzPts val="2300"/>
              <a:buNone/>
            </a:pPr>
            <a:endParaRPr lang="es-AR" sz="2600" b="1" dirty="0">
              <a:solidFill>
                <a:srgbClr val="374151"/>
              </a:solidFill>
            </a:endParaRPr>
          </a:p>
          <a:p>
            <a:pPr marL="62865" indent="0" algn="just">
              <a:buNone/>
            </a:pPr>
            <a:r>
              <a:rPr lang="es-ES" dirty="0">
                <a:solidFill>
                  <a:srgbClr val="374151"/>
                </a:solidFill>
              </a:rPr>
              <a:t>Se dice que hay cinco principios de esta filosofía de gestión de calidad. Estos son la </a:t>
            </a:r>
            <a:r>
              <a:rPr lang="es-ES" dirty="0">
                <a:solidFill>
                  <a:schemeClr val="accent1">
                    <a:lumMod val="75000"/>
                  </a:schemeClr>
                </a:solidFill>
              </a:rPr>
              <a:t>optimización</a:t>
            </a:r>
            <a:r>
              <a:rPr lang="es-ES" dirty="0">
                <a:solidFill>
                  <a:srgbClr val="374151"/>
                </a:solidFill>
              </a:rPr>
              <a:t> </a:t>
            </a:r>
            <a:r>
              <a:rPr lang="es-ES" dirty="0">
                <a:solidFill>
                  <a:schemeClr val="accent1">
                    <a:lumMod val="75000"/>
                  </a:schemeClr>
                </a:solidFill>
              </a:rPr>
              <a:t>continua</a:t>
            </a:r>
            <a:r>
              <a:rPr lang="es-ES" dirty="0">
                <a:solidFill>
                  <a:srgbClr val="374151"/>
                </a:solidFill>
              </a:rPr>
              <a:t>, las </a:t>
            </a:r>
            <a:r>
              <a:rPr lang="es-ES" dirty="0">
                <a:solidFill>
                  <a:schemeClr val="accent1">
                    <a:lumMod val="75000"/>
                  </a:schemeClr>
                </a:solidFill>
              </a:rPr>
              <a:t>acciones</a:t>
            </a:r>
            <a:r>
              <a:rPr lang="es-ES" dirty="0">
                <a:solidFill>
                  <a:srgbClr val="374151"/>
                </a:solidFill>
              </a:rPr>
              <a:t> </a:t>
            </a:r>
            <a:r>
              <a:rPr lang="es-ES" dirty="0">
                <a:solidFill>
                  <a:schemeClr val="accent1">
                    <a:lumMod val="75000"/>
                  </a:schemeClr>
                </a:solidFill>
              </a:rPr>
              <a:t>enfocadas</a:t>
            </a:r>
            <a:r>
              <a:rPr lang="es-ES" dirty="0">
                <a:solidFill>
                  <a:srgbClr val="374151"/>
                </a:solidFill>
              </a:rPr>
              <a:t> al cliente, una </a:t>
            </a:r>
            <a:r>
              <a:rPr lang="es-ES" dirty="0">
                <a:solidFill>
                  <a:schemeClr val="accent1">
                    <a:lumMod val="75000"/>
                  </a:schemeClr>
                </a:solidFill>
              </a:rPr>
              <a:t>visión</a:t>
            </a:r>
            <a:r>
              <a:rPr lang="es-ES" dirty="0">
                <a:solidFill>
                  <a:srgbClr val="374151"/>
                </a:solidFill>
              </a:rPr>
              <a:t> </a:t>
            </a:r>
            <a:r>
              <a:rPr lang="es-ES" dirty="0">
                <a:solidFill>
                  <a:schemeClr val="accent1">
                    <a:lumMod val="75000"/>
                  </a:schemeClr>
                </a:solidFill>
              </a:rPr>
              <a:t>estratégica</a:t>
            </a:r>
            <a:r>
              <a:rPr lang="es-ES" dirty="0">
                <a:solidFill>
                  <a:srgbClr val="374151"/>
                </a:solidFill>
              </a:rPr>
              <a:t>, la </a:t>
            </a:r>
            <a:r>
              <a:rPr lang="es-ES" dirty="0">
                <a:solidFill>
                  <a:schemeClr val="accent1">
                    <a:lumMod val="75000"/>
                  </a:schemeClr>
                </a:solidFill>
              </a:rPr>
              <a:t>mejora</a:t>
            </a:r>
            <a:r>
              <a:rPr lang="es-ES" dirty="0">
                <a:solidFill>
                  <a:srgbClr val="374151"/>
                </a:solidFill>
              </a:rPr>
              <a:t> </a:t>
            </a:r>
            <a:r>
              <a:rPr lang="es-ES" dirty="0">
                <a:solidFill>
                  <a:schemeClr val="accent1">
                    <a:lumMod val="75000"/>
                  </a:schemeClr>
                </a:solidFill>
              </a:rPr>
              <a:t>continua</a:t>
            </a:r>
            <a:r>
              <a:rPr lang="es-ES" dirty="0">
                <a:solidFill>
                  <a:srgbClr val="374151"/>
                </a:solidFill>
              </a:rPr>
              <a:t> de cada proceso y la </a:t>
            </a:r>
            <a:r>
              <a:rPr lang="es-ES" dirty="0">
                <a:solidFill>
                  <a:schemeClr val="accent1">
                    <a:lumMod val="75000"/>
                  </a:schemeClr>
                </a:solidFill>
              </a:rPr>
              <a:t>unión</a:t>
            </a:r>
            <a:r>
              <a:rPr lang="es-ES" dirty="0">
                <a:solidFill>
                  <a:srgbClr val="374151"/>
                </a:solidFill>
              </a:rPr>
              <a:t> </a:t>
            </a:r>
            <a:r>
              <a:rPr lang="es-ES" dirty="0">
                <a:solidFill>
                  <a:schemeClr val="accent1">
                    <a:lumMod val="75000"/>
                  </a:schemeClr>
                </a:solidFill>
              </a:rPr>
              <a:t>de</a:t>
            </a:r>
            <a:r>
              <a:rPr lang="es-ES" dirty="0">
                <a:solidFill>
                  <a:srgbClr val="374151"/>
                </a:solidFill>
              </a:rPr>
              <a:t> los </a:t>
            </a:r>
            <a:r>
              <a:rPr lang="es-ES" dirty="0">
                <a:solidFill>
                  <a:schemeClr val="accent1">
                    <a:lumMod val="75000"/>
                  </a:schemeClr>
                </a:solidFill>
              </a:rPr>
              <a:t>equipos</a:t>
            </a:r>
            <a:r>
              <a:rPr lang="es-ES" dirty="0">
                <a:solidFill>
                  <a:srgbClr val="374151"/>
                </a:solidFill>
              </a:rPr>
              <a:t> de trabajo. Se necesitan cuatro pasos elementales para el cumplimiento de dichos principios:</a:t>
            </a:r>
          </a:p>
          <a:p>
            <a:pPr marL="520065" indent="-457200" algn="just">
              <a:buFont typeface="+mj-lt"/>
              <a:buAutoNum type="arabicPeriod"/>
            </a:pPr>
            <a:r>
              <a:rPr lang="es-ES" dirty="0">
                <a:solidFill>
                  <a:schemeClr val="accent1">
                    <a:lumMod val="75000"/>
                  </a:schemeClr>
                </a:solidFill>
              </a:rPr>
              <a:t>Plan</a:t>
            </a:r>
            <a:r>
              <a:rPr lang="es-ES" dirty="0">
                <a:solidFill>
                  <a:srgbClr val="374151"/>
                </a:solidFill>
              </a:rPr>
              <a:t>. "En la fase de planeamiento se requiere analizar el problema en todas sus dimensiones; es decir se investiga y recoge data que sirva para este fin“</a:t>
            </a:r>
          </a:p>
          <a:p>
            <a:pPr marL="520065" indent="-457200" algn="just">
              <a:buFont typeface="+mj-lt"/>
              <a:buAutoNum type="arabicPeriod"/>
            </a:pPr>
            <a:r>
              <a:rPr lang="es-ES" dirty="0">
                <a:solidFill>
                  <a:schemeClr val="accent1">
                    <a:lumMod val="75000"/>
                  </a:schemeClr>
                </a:solidFill>
              </a:rPr>
              <a:t>Do</a:t>
            </a:r>
            <a:r>
              <a:rPr lang="es-ES" dirty="0">
                <a:solidFill>
                  <a:srgbClr val="374151"/>
                </a:solidFill>
              </a:rPr>
              <a:t>. "En esta etapa se plantean todas las posibles soluciones sustentadas".</a:t>
            </a:r>
          </a:p>
          <a:p>
            <a:pPr marL="520065" indent="-457200" algn="just">
              <a:buFont typeface="+mj-lt"/>
              <a:buAutoNum type="arabicPeriod"/>
            </a:pPr>
            <a:r>
              <a:rPr lang="es-ES" dirty="0" err="1">
                <a:solidFill>
                  <a:schemeClr val="accent1">
                    <a:lumMod val="75000"/>
                  </a:schemeClr>
                </a:solidFill>
              </a:rPr>
              <a:t>Check</a:t>
            </a:r>
            <a:r>
              <a:rPr lang="es-ES" dirty="0">
                <a:solidFill>
                  <a:srgbClr val="374151"/>
                </a:solidFill>
              </a:rPr>
              <a:t>. Se compara la información (antes y después) para evaluar si los cambios o soluciones planteadas realmente cumplen con mejorar los procesos.</a:t>
            </a:r>
          </a:p>
          <a:p>
            <a:pPr marL="520065" indent="-457200" algn="just">
              <a:buFont typeface="+mj-lt"/>
              <a:buAutoNum type="arabicPeriod"/>
            </a:pPr>
            <a:r>
              <a:rPr lang="es-ES" dirty="0" err="1">
                <a:solidFill>
                  <a:schemeClr val="accent1">
                    <a:lumMod val="75000"/>
                  </a:schemeClr>
                </a:solidFill>
              </a:rPr>
              <a:t>Act</a:t>
            </a:r>
            <a:r>
              <a:rPr lang="es-ES" dirty="0">
                <a:solidFill>
                  <a:srgbClr val="374151"/>
                </a:solidFill>
              </a:rPr>
              <a:t>. "En la fase final, se registran todos los resultados de las mejoras a fin de enfrentar ahora nuevos problemas".</a:t>
            </a:r>
          </a:p>
          <a:p>
            <a:pPr marL="62865" indent="0" algn="just">
              <a:buNone/>
            </a:pPr>
            <a:endParaRPr lang="es-ES" dirty="0">
              <a:solidFill>
                <a:srgbClr val="374151"/>
              </a:solidFill>
            </a:endParaRPr>
          </a:p>
          <a:p>
            <a:pPr marL="62865" indent="0" algn="just">
              <a:buNone/>
            </a:pPr>
            <a:r>
              <a:rPr lang="es-ES" dirty="0">
                <a:solidFill>
                  <a:srgbClr val="374151"/>
                </a:solidFill>
              </a:rPr>
              <a:t>El Total </a:t>
            </a:r>
            <a:r>
              <a:rPr lang="es-ES" dirty="0" err="1">
                <a:solidFill>
                  <a:srgbClr val="374151"/>
                </a:solidFill>
              </a:rPr>
              <a:t>Quality</a:t>
            </a:r>
            <a:r>
              <a:rPr lang="es-ES" dirty="0">
                <a:solidFill>
                  <a:srgbClr val="374151"/>
                </a:solidFill>
              </a:rPr>
              <a:t> Management fomenta la participación entre los trabajadores de planta, gerentes y altos directivos. Para garantizar su éxito, todas las funciones y </a:t>
            </a:r>
            <a:r>
              <a:rPr lang="es-ES" dirty="0">
                <a:solidFill>
                  <a:schemeClr val="accent1">
                    <a:lumMod val="75000"/>
                  </a:schemeClr>
                </a:solidFill>
              </a:rPr>
              <a:t>todos</a:t>
            </a:r>
            <a:r>
              <a:rPr lang="es-ES" dirty="0">
                <a:solidFill>
                  <a:srgbClr val="374151"/>
                </a:solidFill>
              </a:rPr>
              <a:t> los empleados deben </a:t>
            </a:r>
            <a:r>
              <a:rPr lang="es-ES" dirty="0">
                <a:solidFill>
                  <a:schemeClr val="accent1">
                    <a:lumMod val="75000"/>
                  </a:schemeClr>
                </a:solidFill>
              </a:rPr>
              <a:t>participar</a:t>
            </a:r>
            <a:r>
              <a:rPr lang="es-ES" dirty="0">
                <a:solidFill>
                  <a:srgbClr val="374151"/>
                </a:solidFill>
              </a:rPr>
              <a:t> en el </a:t>
            </a:r>
            <a:r>
              <a:rPr lang="es-ES" dirty="0">
                <a:solidFill>
                  <a:schemeClr val="accent1">
                    <a:lumMod val="75000"/>
                  </a:schemeClr>
                </a:solidFill>
              </a:rPr>
              <a:t>proceso</a:t>
            </a:r>
            <a:r>
              <a:rPr lang="es-ES" dirty="0">
                <a:solidFill>
                  <a:srgbClr val="374151"/>
                </a:solidFill>
              </a:rPr>
              <a:t> de </a:t>
            </a:r>
            <a:r>
              <a:rPr lang="es-ES" dirty="0">
                <a:solidFill>
                  <a:schemeClr val="accent1">
                    <a:lumMod val="75000"/>
                  </a:schemeClr>
                </a:solidFill>
              </a:rPr>
              <a:t>mejora</a:t>
            </a:r>
            <a:r>
              <a:rPr lang="es-ES" dirty="0">
                <a:solidFill>
                  <a:srgbClr val="374151"/>
                </a:solidFill>
              </a:rPr>
              <a:t>. De este modo, la organización instaurará tanto un sistema de calidad como una </a:t>
            </a:r>
            <a:r>
              <a:rPr lang="es-ES" dirty="0">
                <a:solidFill>
                  <a:schemeClr val="accent1">
                    <a:lumMod val="75000"/>
                  </a:schemeClr>
                </a:solidFill>
              </a:rPr>
              <a:t>cultura</a:t>
            </a:r>
            <a:r>
              <a:rPr lang="es-ES" dirty="0">
                <a:solidFill>
                  <a:srgbClr val="374151"/>
                </a:solidFill>
              </a:rPr>
              <a:t> </a:t>
            </a:r>
            <a:r>
              <a:rPr lang="es-ES" dirty="0">
                <a:solidFill>
                  <a:schemeClr val="accent1">
                    <a:lumMod val="75000"/>
                  </a:schemeClr>
                </a:solidFill>
              </a:rPr>
              <a:t>de</a:t>
            </a:r>
            <a:r>
              <a:rPr lang="es-ES" dirty="0">
                <a:solidFill>
                  <a:srgbClr val="374151"/>
                </a:solidFill>
              </a:rPr>
              <a:t> </a:t>
            </a:r>
            <a:r>
              <a:rPr lang="es-ES" dirty="0">
                <a:solidFill>
                  <a:schemeClr val="accent1">
                    <a:lumMod val="75000"/>
                  </a:schemeClr>
                </a:solidFill>
              </a:rPr>
              <a:t>calidad</a:t>
            </a:r>
            <a:r>
              <a:rPr lang="es-ES" dirty="0">
                <a:solidFill>
                  <a:srgbClr val="374151"/>
                </a:solidFill>
              </a:rPr>
              <a:t>.</a:t>
            </a:r>
          </a:p>
          <a:p>
            <a:pPr marL="457200" marR="0" lvl="0" indent="-374650" algn="l" rtl="0">
              <a:lnSpc>
                <a:spcPct val="100000"/>
              </a:lnSpc>
              <a:spcBef>
                <a:spcPts val="0"/>
              </a:spcBef>
              <a:spcAft>
                <a:spcPts val="0"/>
              </a:spcAft>
              <a:buClr>
                <a:srgbClr val="374151"/>
              </a:buClr>
              <a:buSzPts val="2300"/>
              <a:buChar char="❖"/>
            </a:pPr>
            <a:endParaRPr sz="2300" dirty="0">
              <a:solidFill>
                <a:srgbClr val="374151"/>
              </a:solidFill>
              <a:highlight>
                <a:srgbClr val="F7F7F8"/>
              </a:highlight>
            </a:endParaRPr>
          </a:p>
        </p:txBody>
      </p:sp>
    </p:spTree>
    <p:extLst>
      <p:ext uri="{BB962C8B-B14F-4D97-AF65-F5344CB8AC3E}">
        <p14:creationId xmlns:p14="http://schemas.microsoft.com/office/powerpoint/2010/main" val="1617730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086600" y="0"/>
            <a:ext cx="10018800" cy="796661"/>
          </a:xfrm>
          <a:prstGeom prst="rect">
            <a:avLst/>
          </a:prstGeom>
        </p:spPr>
        <p:txBody>
          <a:bodyPr spcFirstLastPara="1" wrap="square" lIns="91425" tIns="45700" rIns="91425" bIns="45700" anchor="ctr" anchorCtr="0">
            <a:normAutofit/>
          </a:bodyPr>
          <a:lstStyle/>
          <a:p>
            <a:pPr marL="457200" lvl="0" indent="0" algn="ctr" rtl="0">
              <a:spcBef>
                <a:spcPts val="0"/>
              </a:spcBef>
              <a:spcAft>
                <a:spcPts val="0"/>
              </a:spcAft>
              <a:buClr>
                <a:schemeClr val="dk1"/>
              </a:buClr>
              <a:buSzPts val="1100"/>
              <a:buFont typeface="Arial"/>
              <a:buNone/>
            </a:pPr>
            <a:r>
              <a:rPr lang="es-AR" sz="3400" dirty="0"/>
              <a:t>Unidad 3: Procesos de Negocio - TQM</a:t>
            </a:r>
            <a:endParaRPr sz="3400" dirty="0"/>
          </a:p>
        </p:txBody>
      </p:sp>
      <p:pic>
        <p:nvPicPr>
          <p:cNvPr id="5" name="Imagen 4">
            <a:extLst>
              <a:ext uri="{FF2B5EF4-FFF2-40B4-BE49-F238E27FC236}">
                <a16:creationId xmlns:a16="http://schemas.microsoft.com/office/drawing/2014/main" id="{7A8D1877-A49B-085A-BC14-F9FF6D279CEF}"/>
              </a:ext>
            </a:extLst>
          </p:cNvPr>
          <p:cNvPicPr>
            <a:picLocks noChangeAspect="1"/>
          </p:cNvPicPr>
          <p:nvPr/>
        </p:nvPicPr>
        <p:blipFill>
          <a:blip r:embed="rId3"/>
          <a:stretch>
            <a:fillRect/>
          </a:stretch>
        </p:blipFill>
        <p:spPr>
          <a:xfrm>
            <a:off x="919554" y="796661"/>
            <a:ext cx="10352891" cy="5281757"/>
          </a:xfrm>
          <a:prstGeom prst="rect">
            <a:avLst/>
          </a:prstGeom>
        </p:spPr>
      </p:pic>
    </p:spTree>
    <p:extLst>
      <p:ext uri="{BB962C8B-B14F-4D97-AF65-F5344CB8AC3E}">
        <p14:creationId xmlns:p14="http://schemas.microsoft.com/office/powerpoint/2010/main" val="1260600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484300" y="148075"/>
            <a:ext cx="10018800" cy="889500"/>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a:t>Unidad 3: Herramientas Tecnológicas</a:t>
            </a:r>
            <a:endParaRPr sz="3750"/>
          </a:p>
        </p:txBody>
      </p:sp>
      <p:sp>
        <p:nvSpPr>
          <p:cNvPr id="840" name="Google Shape;840;g1dccf8cd004_2_25"/>
          <p:cNvSpPr txBox="1">
            <a:spLocks noGrp="1"/>
          </p:cNvSpPr>
          <p:nvPr>
            <p:ph type="body" idx="1"/>
          </p:nvPr>
        </p:nvSpPr>
        <p:spPr>
          <a:xfrm>
            <a:off x="2993625" y="1254575"/>
            <a:ext cx="6826500" cy="5273400"/>
          </a:xfrm>
          <a:prstGeom prst="rect">
            <a:avLst/>
          </a:prstGeom>
        </p:spPr>
        <p:txBody>
          <a:bodyPr spcFirstLastPara="1" wrap="square" lIns="91425" tIns="45700" rIns="91425" bIns="45700" anchor="ctr" anchorCtr="0">
            <a:normAutofit/>
          </a:bodyPr>
          <a:lstStyle/>
          <a:p>
            <a:pPr marL="457200" marR="0" lvl="0" indent="-374650" algn="l" rtl="0">
              <a:lnSpc>
                <a:spcPct val="100000"/>
              </a:lnSpc>
              <a:spcBef>
                <a:spcPts val="0"/>
              </a:spcBef>
              <a:spcAft>
                <a:spcPts val="0"/>
              </a:spcAft>
              <a:buClr>
                <a:srgbClr val="374151"/>
              </a:buClr>
              <a:buSzPts val="2300"/>
              <a:buChar char="❖"/>
            </a:pPr>
            <a:r>
              <a:rPr lang="es-AR" sz="2300" dirty="0">
                <a:solidFill>
                  <a:srgbClr val="374151"/>
                </a:solidFill>
              </a:rPr>
              <a:t>Nube </a:t>
            </a:r>
            <a:endParaRPr sz="2300" dirty="0">
              <a:solidFill>
                <a:srgbClr val="374151"/>
              </a:solidFill>
            </a:endParaRPr>
          </a:p>
          <a:p>
            <a:pPr marL="457200" marR="0" lvl="0" indent="0" algn="l" rtl="0">
              <a:lnSpc>
                <a:spcPct val="100000"/>
              </a:lnSpc>
              <a:spcBef>
                <a:spcPts val="0"/>
              </a:spcBef>
              <a:spcAft>
                <a:spcPts val="0"/>
              </a:spcAft>
              <a:buNone/>
            </a:pPr>
            <a:endParaRPr sz="2300" dirty="0">
              <a:solidFill>
                <a:srgbClr val="374151"/>
              </a:solidFill>
            </a:endParaRPr>
          </a:p>
          <a:p>
            <a:pPr indent="-374650">
              <a:spcBef>
                <a:spcPts val="0"/>
              </a:spcBef>
              <a:buClr>
                <a:srgbClr val="374151"/>
              </a:buClr>
              <a:buSzPts val="2300"/>
              <a:buFont typeface="Arial"/>
              <a:buChar char="❖"/>
            </a:pPr>
            <a:r>
              <a:rPr lang="es-AR" sz="2300" dirty="0">
                <a:solidFill>
                  <a:srgbClr val="374151"/>
                </a:solidFill>
              </a:rPr>
              <a:t>Inteligencia artificial</a:t>
            </a:r>
          </a:p>
          <a:p>
            <a:pPr marL="457200" marR="0" lvl="0" indent="-374650" algn="l" rtl="0">
              <a:lnSpc>
                <a:spcPct val="100000"/>
              </a:lnSpc>
              <a:spcBef>
                <a:spcPts val="0"/>
              </a:spcBef>
              <a:spcAft>
                <a:spcPts val="0"/>
              </a:spcAft>
              <a:buClr>
                <a:srgbClr val="374151"/>
              </a:buClr>
              <a:buSzPts val="2300"/>
              <a:buChar char="❖"/>
            </a:pPr>
            <a:endParaRPr lang="es-AR" sz="2300" dirty="0">
              <a:solidFill>
                <a:srgbClr val="374151"/>
              </a:solidFill>
            </a:endParaRPr>
          </a:p>
          <a:p>
            <a:pPr marL="457200" marR="0" lvl="0" indent="-374650" algn="l" rtl="0">
              <a:lnSpc>
                <a:spcPct val="100000"/>
              </a:lnSpc>
              <a:spcBef>
                <a:spcPts val="0"/>
              </a:spcBef>
              <a:spcAft>
                <a:spcPts val="0"/>
              </a:spcAft>
              <a:buClr>
                <a:srgbClr val="374151"/>
              </a:buClr>
              <a:buSzPts val="2300"/>
              <a:buChar char="❖"/>
            </a:pPr>
            <a:r>
              <a:rPr lang="es-AR" sz="2300" dirty="0">
                <a:solidFill>
                  <a:srgbClr val="374151"/>
                </a:solidFill>
              </a:rPr>
              <a:t>IoT</a:t>
            </a:r>
            <a:endParaRPr sz="2300" dirty="0">
              <a:solidFill>
                <a:srgbClr val="374151"/>
              </a:solidFill>
            </a:endParaRPr>
          </a:p>
          <a:p>
            <a:pPr marL="457200" marR="0" lvl="0" indent="0" algn="l" rtl="0">
              <a:lnSpc>
                <a:spcPct val="100000"/>
              </a:lnSpc>
              <a:spcBef>
                <a:spcPts val="0"/>
              </a:spcBef>
              <a:spcAft>
                <a:spcPts val="0"/>
              </a:spcAft>
              <a:buNone/>
            </a:pPr>
            <a:endParaRPr sz="2300" dirty="0">
              <a:solidFill>
                <a:srgbClr val="374151"/>
              </a:solidFill>
            </a:endParaRPr>
          </a:p>
          <a:p>
            <a:pPr marL="457200" marR="0" lvl="0" indent="-374650" algn="l" rtl="0">
              <a:lnSpc>
                <a:spcPct val="100000"/>
              </a:lnSpc>
              <a:spcBef>
                <a:spcPts val="0"/>
              </a:spcBef>
              <a:spcAft>
                <a:spcPts val="0"/>
              </a:spcAft>
              <a:buClr>
                <a:srgbClr val="374151"/>
              </a:buClr>
              <a:buSzPts val="2300"/>
              <a:buChar char="❖"/>
            </a:pPr>
            <a:r>
              <a:rPr lang="es-AR" sz="2300" dirty="0">
                <a:solidFill>
                  <a:srgbClr val="374151"/>
                </a:solidFill>
              </a:rPr>
              <a:t>Realidad Aumentada y Virtual </a:t>
            </a:r>
            <a:endParaRPr sz="2300" dirty="0">
              <a:solidFill>
                <a:srgbClr val="374151"/>
              </a:solidFill>
            </a:endParaRPr>
          </a:p>
          <a:p>
            <a:pPr marL="457200" marR="0" lvl="0" indent="0" algn="l" rtl="0">
              <a:lnSpc>
                <a:spcPct val="100000"/>
              </a:lnSpc>
              <a:spcBef>
                <a:spcPts val="0"/>
              </a:spcBef>
              <a:spcAft>
                <a:spcPts val="0"/>
              </a:spcAft>
              <a:buNone/>
            </a:pPr>
            <a:endParaRPr sz="2300" dirty="0">
              <a:solidFill>
                <a:srgbClr val="374151"/>
              </a:solidFill>
            </a:endParaRPr>
          </a:p>
          <a:p>
            <a:pPr marL="457200" marR="0" lvl="0" indent="-374650" algn="l" rtl="0">
              <a:lnSpc>
                <a:spcPct val="100000"/>
              </a:lnSpc>
              <a:spcBef>
                <a:spcPts val="0"/>
              </a:spcBef>
              <a:spcAft>
                <a:spcPts val="0"/>
              </a:spcAft>
              <a:buClr>
                <a:srgbClr val="374151"/>
              </a:buClr>
              <a:buSzPts val="2300"/>
              <a:buChar char="❖"/>
            </a:pPr>
            <a:r>
              <a:rPr lang="es-AR" sz="2300" dirty="0">
                <a:solidFill>
                  <a:srgbClr val="374151"/>
                </a:solidFill>
              </a:rPr>
              <a:t>RPA </a:t>
            </a:r>
            <a:endParaRPr sz="2300" dirty="0">
              <a:solidFill>
                <a:srgbClr val="374151"/>
              </a:solidFill>
            </a:endParaRPr>
          </a:p>
          <a:p>
            <a:pPr marL="457200" marR="0" lvl="0" indent="0" algn="l" rtl="0">
              <a:lnSpc>
                <a:spcPct val="100000"/>
              </a:lnSpc>
              <a:spcBef>
                <a:spcPts val="0"/>
              </a:spcBef>
              <a:spcAft>
                <a:spcPts val="0"/>
              </a:spcAft>
              <a:buNone/>
            </a:pPr>
            <a:endParaRPr sz="2300" dirty="0">
              <a:solidFill>
                <a:srgbClr val="374151"/>
              </a:solidFill>
            </a:endParaRPr>
          </a:p>
          <a:p>
            <a:pPr marL="457200" marR="0" lvl="0" indent="-374650" algn="l" rtl="0">
              <a:lnSpc>
                <a:spcPct val="100000"/>
              </a:lnSpc>
              <a:spcBef>
                <a:spcPts val="0"/>
              </a:spcBef>
              <a:spcAft>
                <a:spcPts val="0"/>
              </a:spcAft>
              <a:buClr>
                <a:srgbClr val="374151"/>
              </a:buClr>
              <a:buSzPts val="2300"/>
              <a:buChar char="❖"/>
            </a:pPr>
            <a:r>
              <a:rPr lang="es-AR" sz="2300" dirty="0">
                <a:solidFill>
                  <a:srgbClr val="374151"/>
                </a:solidFill>
              </a:rPr>
              <a:t>Redes Neuronales</a:t>
            </a:r>
          </a:p>
          <a:p>
            <a:pPr marL="457200" marR="0" lvl="0" indent="-374650" algn="l" rtl="0">
              <a:lnSpc>
                <a:spcPct val="100000"/>
              </a:lnSpc>
              <a:spcBef>
                <a:spcPts val="0"/>
              </a:spcBef>
              <a:spcAft>
                <a:spcPts val="0"/>
              </a:spcAft>
              <a:buClr>
                <a:srgbClr val="374151"/>
              </a:buClr>
              <a:buSzPts val="2300"/>
              <a:buChar char="❖"/>
            </a:pPr>
            <a:endParaRPr lang="es-AR" sz="2300" dirty="0">
              <a:solidFill>
                <a:srgbClr val="374151"/>
              </a:solidFill>
            </a:endParaRPr>
          </a:p>
          <a:p>
            <a:pPr indent="-374650">
              <a:spcBef>
                <a:spcPts val="0"/>
              </a:spcBef>
              <a:buClr>
                <a:srgbClr val="374151"/>
              </a:buClr>
              <a:buSzPts val="2300"/>
              <a:buFont typeface="Arial"/>
              <a:buChar char="❖"/>
            </a:pPr>
            <a:r>
              <a:rPr lang="es-AR" sz="2400" dirty="0">
                <a:solidFill>
                  <a:srgbClr val="374151"/>
                </a:solidFill>
              </a:rPr>
              <a:t>Blockchain</a:t>
            </a:r>
          </a:p>
          <a:p>
            <a:pPr marL="82550" marR="0" lvl="0" indent="0" algn="l" rtl="0">
              <a:lnSpc>
                <a:spcPct val="100000"/>
              </a:lnSpc>
              <a:spcBef>
                <a:spcPts val="0"/>
              </a:spcBef>
              <a:spcAft>
                <a:spcPts val="0"/>
              </a:spcAft>
              <a:buClr>
                <a:srgbClr val="374151"/>
              </a:buClr>
              <a:buSzPts val="230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484300" y="148075"/>
            <a:ext cx="10018800" cy="889500"/>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Nube / Cloud</a:t>
            </a:r>
            <a:endParaRPr sz="3750" dirty="0"/>
          </a:p>
        </p:txBody>
      </p:sp>
      <p:sp>
        <p:nvSpPr>
          <p:cNvPr id="840" name="Google Shape;840;g1dccf8cd004_2_25"/>
          <p:cNvSpPr txBox="1">
            <a:spLocks noGrp="1"/>
          </p:cNvSpPr>
          <p:nvPr>
            <p:ph type="body" idx="1"/>
          </p:nvPr>
        </p:nvSpPr>
        <p:spPr>
          <a:xfrm>
            <a:off x="1021362" y="651526"/>
            <a:ext cx="10575637" cy="2897919"/>
          </a:xfrm>
          <a:prstGeom prst="rect">
            <a:avLst/>
          </a:prstGeom>
        </p:spPr>
        <p:txBody>
          <a:bodyPr spcFirstLastPara="1" wrap="square" lIns="91425" tIns="45700" rIns="91425" bIns="45700" anchor="ctr" anchorCtr="0">
            <a:normAutofit fontScale="92500" lnSpcReduction="20000"/>
          </a:bodyPr>
          <a:lstStyle/>
          <a:p>
            <a:pPr marL="82550" marR="0" lvl="0" indent="0" algn="l" rtl="0">
              <a:lnSpc>
                <a:spcPct val="100000"/>
              </a:lnSpc>
              <a:spcBef>
                <a:spcPts val="0"/>
              </a:spcBef>
              <a:spcAft>
                <a:spcPts val="0"/>
              </a:spcAft>
              <a:buClr>
                <a:srgbClr val="374151"/>
              </a:buClr>
              <a:buSzPts val="2300"/>
              <a:buNone/>
            </a:pPr>
            <a:r>
              <a:rPr lang="es-AR" sz="2300" b="1" dirty="0">
                <a:solidFill>
                  <a:srgbClr val="374151"/>
                </a:solidFill>
                <a:highlight>
                  <a:srgbClr val="F7F7F8"/>
                </a:highlight>
              </a:rPr>
              <a:t>Nube</a:t>
            </a:r>
          </a:p>
          <a:p>
            <a:pPr marL="82550" marR="0" lvl="0" indent="0" algn="l" rtl="0">
              <a:lnSpc>
                <a:spcPct val="100000"/>
              </a:lnSpc>
              <a:spcBef>
                <a:spcPts val="0"/>
              </a:spcBef>
              <a:spcAft>
                <a:spcPts val="0"/>
              </a:spcAft>
              <a:buClr>
                <a:srgbClr val="374151"/>
              </a:buClr>
              <a:buSzPts val="2300"/>
              <a:buNone/>
            </a:pPr>
            <a:endParaRPr lang="es-AR" sz="2300" b="1" dirty="0">
              <a:solidFill>
                <a:srgbClr val="374151"/>
              </a:solidFill>
            </a:endParaRPr>
          </a:p>
          <a:p>
            <a:pPr marL="62865" lvl="0" indent="0" algn="just">
              <a:lnSpc>
                <a:spcPct val="80000"/>
              </a:lnSpc>
              <a:buNone/>
            </a:pPr>
            <a:r>
              <a:rPr lang="es-ES" sz="2200" dirty="0">
                <a:solidFill>
                  <a:schemeClr val="accent1">
                    <a:lumMod val="75000"/>
                  </a:schemeClr>
                </a:solidFill>
              </a:rPr>
              <a:t>“La nube" </a:t>
            </a:r>
            <a:r>
              <a:rPr lang="es-ES" sz="2200" dirty="0">
                <a:solidFill>
                  <a:srgbClr val="374151"/>
                </a:solidFill>
              </a:rPr>
              <a:t>hace referencia a los </a:t>
            </a:r>
            <a:r>
              <a:rPr lang="es-ES" sz="2200" dirty="0">
                <a:solidFill>
                  <a:schemeClr val="accent1">
                    <a:lumMod val="75000"/>
                  </a:schemeClr>
                </a:solidFill>
              </a:rPr>
              <a:t>servidores</a:t>
            </a:r>
            <a:r>
              <a:rPr lang="es-ES" sz="2200" dirty="0">
                <a:solidFill>
                  <a:srgbClr val="374151"/>
                </a:solidFill>
              </a:rPr>
              <a:t> a los que se accede </a:t>
            </a:r>
            <a:r>
              <a:rPr lang="es-ES" sz="2200" dirty="0">
                <a:solidFill>
                  <a:schemeClr val="accent1">
                    <a:lumMod val="75000"/>
                  </a:schemeClr>
                </a:solidFill>
              </a:rPr>
              <a:t>a</a:t>
            </a:r>
            <a:r>
              <a:rPr lang="es-ES" sz="2200" dirty="0">
                <a:solidFill>
                  <a:srgbClr val="374151"/>
                </a:solidFill>
              </a:rPr>
              <a:t> </a:t>
            </a:r>
            <a:r>
              <a:rPr lang="es-ES" sz="2200" dirty="0">
                <a:solidFill>
                  <a:schemeClr val="accent1">
                    <a:lumMod val="75000"/>
                  </a:schemeClr>
                </a:solidFill>
              </a:rPr>
              <a:t>través</a:t>
            </a:r>
            <a:r>
              <a:rPr lang="es-ES" sz="2200" dirty="0">
                <a:solidFill>
                  <a:srgbClr val="374151"/>
                </a:solidFill>
              </a:rPr>
              <a:t> de </a:t>
            </a:r>
            <a:r>
              <a:rPr lang="es-ES" sz="2200" dirty="0">
                <a:solidFill>
                  <a:schemeClr val="accent1">
                    <a:lumMod val="75000"/>
                  </a:schemeClr>
                </a:solidFill>
              </a:rPr>
              <a:t>Internet</a:t>
            </a:r>
            <a:r>
              <a:rPr lang="es-ES" sz="2200" dirty="0">
                <a:solidFill>
                  <a:srgbClr val="374151"/>
                </a:solidFill>
              </a:rPr>
              <a:t>, y al software y bases de datos que se ejecutan en esos servidores. Los servidores de la nube están ubicados en </a:t>
            </a:r>
            <a:r>
              <a:rPr lang="es-ES" sz="2200" dirty="0">
                <a:solidFill>
                  <a:schemeClr val="accent1">
                    <a:lumMod val="75000"/>
                  </a:schemeClr>
                </a:solidFill>
              </a:rPr>
              <a:t>centros de datos por todo el mundo</a:t>
            </a:r>
            <a:r>
              <a:rPr lang="es-ES" sz="2200" dirty="0">
                <a:solidFill>
                  <a:srgbClr val="374151"/>
                </a:solidFill>
              </a:rPr>
              <a:t>. Con la informática en la nube, no es necesario que los usuarios y las empresas gestionen los servidores físicos ni que ejecuten aplicaciones de software en sus propios ordenadores.</a:t>
            </a:r>
            <a:r>
              <a:rPr lang="es-AR" sz="2200" dirty="0">
                <a:solidFill>
                  <a:srgbClr val="374151"/>
                </a:solidFill>
              </a:rPr>
              <a:t> </a:t>
            </a:r>
          </a:p>
          <a:p>
            <a:pPr marL="62865" indent="0" algn="just">
              <a:lnSpc>
                <a:spcPct val="80000"/>
              </a:lnSpc>
              <a:buNone/>
            </a:pPr>
            <a:endParaRPr lang="es-ES" sz="2400" dirty="0">
              <a:solidFill>
                <a:schemeClr val="tx1"/>
              </a:solidFill>
            </a:endParaRPr>
          </a:p>
          <a:p>
            <a:pPr marL="62865" indent="0" algn="just">
              <a:lnSpc>
                <a:spcPct val="80000"/>
              </a:lnSpc>
              <a:buNone/>
            </a:pPr>
            <a:r>
              <a:rPr lang="es-ES" sz="2400" dirty="0">
                <a:solidFill>
                  <a:schemeClr val="tx1"/>
                </a:solidFill>
              </a:rPr>
              <a:t>La informática en </a:t>
            </a:r>
            <a:r>
              <a:rPr lang="es-ES" sz="2400" dirty="0">
                <a:solidFill>
                  <a:schemeClr val="accent1">
                    <a:lumMod val="75000"/>
                  </a:schemeClr>
                </a:solidFill>
              </a:rPr>
              <a:t>la nube es posible gracias a</a:t>
            </a:r>
            <a:r>
              <a:rPr lang="es-ES" sz="2400" dirty="0">
                <a:solidFill>
                  <a:schemeClr val="tx1"/>
                </a:solidFill>
              </a:rPr>
              <a:t> una tecnología conocida como </a:t>
            </a:r>
            <a:r>
              <a:rPr lang="es-ES" sz="2400" dirty="0">
                <a:solidFill>
                  <a:schemeClr val="accent1">
                    <a:lumMod val="75000"/>
                  </a:schemeClr>
                </a:solidFill>
              </a:rPr>
              <a:t>virtualización</a:t>
            </a:r>
            <a:r>
              <a:rPr lang="es-ES" sz="2400" dirty="0">
                <a:solidFill>
                  <a:schemeClr val="tx1"/>
                </a:solidFill>
              </a:rPr>
              <a:t>. La virtualización permite la creación de un </a:t>
            </a:r>
            <a:r>
              <a:rPr lang="es-ES" sz="2400" dirty="0">
                <a:solidFill>
                  <a:schemeClr val="accent1">
                    <a:lumMod val="75000"/>
                  </a:schemeClr>
                </a:solidFill>
              </a:rPr>
              <a:t>ordenador virtual</a:t>
            </a:r>
            <a:r>
              <a:rPr lang="es-ES" sz="2400" dirty="0">
                <a:solidFill>
                  <a:schemeClr val="tx1"/>
                </a:solidFill>
              </a:rPr>
              <a:t>, simulado y digital que se comporta como si fuera un ordenador físico con su propio hardware. El término técnico para este ordenador es maquina virtual. </a:t>
            </a:r>
          </a:p>
          <a:p>
            <a:pPr marL="62865" lvl="0" indent="0" algn="just">
              <a:lnSpc>
                <a:spcPct val="80000"/>
              </a:lnSpc>
              <a:buNone/>
            </a:pPr>
            <a:endParaRPr sz="2200" dirty="0">
              <a:solidFill>
                <a:srgbClr val="374151"/>
              </a:solidFill>
              <a:highlight>
                <a:srgbClr val="F7F7F8"/>
              </a:highlight>
            </a:endParaRPr>
          </a:p>
        </p:txBody>
      </p:sp>
      <p:pic>
        <p:nvPicPr>
          <p:cNvPr id="3" name="Imagen 2">
            <a:extLst>
              <a:ext uri="{FF2B5EF4-FFF2-40B4-BE49-F238E27FC236}">
                <a16:creationId xmlns:a16="http://schemas.microsoft.com/office/drawing/2014/main" id="{D3F7C2A9-B85F-1F88-E5AF-54502D188FA6}"/>
              </a:ext>
            </a:extLst>
          </p:cNvPr>
          <p:cNvPicPr>
            <a:picLocks noChangeAspect="1"/>
          </p:cNvPicPr>
          <p:nvPr/>
        </p:nvPicPr>
        <p:blipFill>
          <a:blip r:embed="rId3"/>
          <a:stretch>
            <a:fillRect/>
          </a:stretch>
        </p:blipFill>
        <p:spPr>
          <a:xfrm>
            <a:off x="1248697" y="3323303"/>
            <a:ext cx="9694606" cy="3160480"/>
          </a:xfrm>
          <a:prstGeom prst="rect">
            <a:avLst/>
          </a:prstGeom>
        </p:spPr>
      </p:pic>
    </p:spTree>
    <p:extLst>
      <p:ext uri="{BB962C8B-B14F-4D97-AF65-F5344CB8AC3E}">
        <p14:creationId xmlns:p14="http://schemas.microsoft.com/office/powerpoint/2010/main" val="2271636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484300" y="148075"/>
            <a:ext cx="10018800" cy="889500"/>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Nube / Cloud</a:t>
            </a:r>
            <a:endParaRPr sz="3750" dirty="0"/>
          </a:p>
        </p:txBody>
      </p:sp>
      <p:sp>
        <p:nvSpPr>
          <p:cNvPr id="840" name="Google Shape;840;g1dccf8cd004_2_25"/>
          <p:cNvSpPr txBox="1">
            <a:spLocks noGrp="1"/>
          </p:cNvSpPr>
          <p:nvPr>
            <p:ph type="body" idx="1"/>
          </p:nvPr>
        </p:nvSpPr>
        <p:spPr>
          <a:xfrm>
            <a:off x="1335995" y="1013266"/>
            <a:ext cx="10455564" cy="5390934"/>
          </a:xfrm>
          <a:prstGeom prst="rect">
            <a:avLst/>
          </a:prstGeom>
        </p:spPr>
        <p:txBody>
          <a:bodyPr spcFirstLastPara="1" wrap="square" lIns="91425" tIns="45700" rIns="91425" bIns="45700" anchor="ctr" anchorCtr="0">
            <a:normAutofit fontScale="62500" lnSpcReduction="20000"/>
          </a:bodyPr>
          <a:lstStyle/>
          <a:p>
            <a:pPr marL="82550" marR="0" lvl="0" indent="0" algn="l" rtl="0">
              <a:lnSpc>
                <a:spcPct val="100000"/>
              </a:lnSpc>
              <a:spcBef>
                <a:spcPts val="0"/>
              </a:spcBef>
              <a:spcAft>
                <a:spcPts val="0"/>
              </a:spcAft>
              <a:buClr>
                <a:srgbClr val="374151"/>
              </a:buClr>
              <a:buSzPts val="2300"/>
              <a:buNone/>
            </a:pPr>
            <a:r>
              <a:rPr lang="es-AR" sz="3400" b="1" dirty="0">
                <a:solidFill>
                  <a:srgbClr val="374151"/>
                </a:solidFill>
              </a:rPr>
              <a:t>Características de la Nube</a:t>
            </a:r>
          </a:p>
          <a:p>
            <a:pPr marL="82550" marR="0" lvl="0" indent="0" algn="just" rtl="0">
              <a:lnSpc>
                <a:spcPct val="100000"/>
              </a:lnSpc>
              <a:spcBef>
                <a:spcPts val="0"/>
              </a:spcBef>
              <a:spcAft>
                <a:spcPts val="0"/>
              </a:spcAft>
              <a:buClr>
                <a:srgbClr val="374151"/>
              </a:buClr>
              <a:buSzPts val="2300"/>
              <a:buNone/>
            </a:pPr>
            <a:endParaRPr lang="es-AR" sz="2300" b="1" dirty="0">
              <a:solidFill>
                <a:srgbClr val="374151"/>
              </a:solidFill>
            </a:endParaRPr>
          </a:p>
          <a:p>
            <a:pPr marL="62865" indent="0" algn="just">
              <a:buNone/>
            </a:pPr>
            <a:r>
              <a:rPr lang="es-ES" sz="3100" dirty="0">
                <a:solidFill>
                  <a:schemeClr val="accent1">
                    <a:lumMod val="75000"/>
                  </a:schemeClr>
                </a:solidFill>
              </a:rPr>
              <a:t>Autoservicio bajo demanda:</a:t>
            </a:r>
            <a:r>
              <a:rPr lang="es-ES" sz="3100" dirty="0">
                <a:solidFill>
                  <a:schemeClr val="tx1"/>
                </a:solidFill>
              </a:rPr>
              <a:t> los consumidores pueden obtener herramientas computacionales, como tiempo del servidor o almacenamiento de red por su propia cuenta.</a:t>
            </a:r>
          </a:p>
          <a:p>
            <a:pPr marL="62865" indent="0" algn="just">
              <a:buNone/>
            </a:pPr>
            <a:endParaRPr lang="es-ES" sz="3100" dirty="0">
              <a:solidFill>
                <a:schemeClr val="accent1">
                  <a:lumMod val="75000"/>
                </a:schemeClr>
              </a:solidFill>
            </a:endParaRPr>
          </a:p>
          <a:p>
            <a:pPr marL="62865" indent="0" algn="just">
              <a:buNone/>
            </a:pPr>
            <a:r>
              <a:rPr lang="es-ES" sz="3100" dirty="0">
                <a:solidFill>
                  <a:schemeClr val="accent1">
                    <a:lumMod val="75000"/>
                  </a:schemeClr>
                </a:solidFill>
              </a:rPr>
              <a:t>Acceso ubicuo a la red</a:t>
            </a:r>
            <a:r>
              <a:rPr lang="es-ES" sz="3100" dirty="0">
                <a:solidFill>
                  <a:schemeClr val="tx1"/>
                </a:solidFill>
              </a:rPr>
              <a:t>: los individuos pueden usar dispositivos de red e Internet estándar, incluyendo las plataformas móviles, para acceder a los recursos de la nube. </a:t>
            </a:r>
          </a:p>
          <a:p>
            <a:pPr marL="62865" indent="0" algn="just">
              <a:buNone/>
            </a:pPr>
            <a:endParaRPr lang="es-ES" sz="3100" dirty="0">
              <a:solidFill>
                <a:schemeClr val="accent1">
                  <a:lumMod val="75000"/>
                </a:schemeClr>
              </a:solidFill>
            </a:endParaRPr>
          </a:p>
          <a:p>
            <a:pPr marL="62865" indent="0" algn="just">
              <a:buNone/>
            </a:pPr>
            <a:r>
              <a:rPr lang="es-ES" sz="3100" dirty="0">
                <a:solidFill>
                  <a:schemeClr val="accent1">
                    <a:lumMod val="75000"/>
                  </a:schemeClr>
                </a:solidFill>
              </a:rPr>
              <a:t>Agrupamiento de recursos independiente de la ubicación:</a:t>
            </a:r>
            <a:r>
              <a:rPr lang="es-ES" sz="3100" dirty="0">
                <a:solidFill>
                  <a:schemeClr val="tx1"/>
                </a:solidFill>
              </a:rPr>
              <a:t> los recursos de cómputo se agrupan para dar servicio a varios usuarios; los distintos recursos virtuales se asignan en forma dinámica de acuerdo con la demanda de los usuarios. Por lo general, el usuario no sabe dónde se encuentran los recursos de cómputo. </a:t>
            </a:r>
          </a:p>
          <a:p>
            <a:pPr marL="62865" indent="0" algn="just">
              <a:buNone/>
            </a:pPr>
            <a:endParaRPr lang="es-ES" sz="3100" dirty="0">
              <a:solidFill>
                <a:schemeClr val="accent1">
                  <a:lumMod val="75000"/>
                </a:schemeClr>
              </a:solidFill>
            </a:endParaRPr>
          </a:p>
          <a:p>
            <a:pPr marL="62865" indent="0" algn="just">
              <a:buNone/>
            </a:pPr>
            <a:r>
              <a:rPr lang="es-ES" sz="3100" dirty="0">
                <a:solidFill>
                  <a:schemeClr val="accent1">
                    <a:lumMod val="75000"/>
                  </a:schemeClr>
                </a:solidFill>
              </a:rPr>
              <a:t>Elasticidad rápida</a:t>
            </a:r>
            <a:r>
              <a:rPr lang="es-ES" sz="3100" dirty="0">
                <a:solidFill>
                  <a:schemeClr val="tx1"/>
                </a:solidFill>
              </a:rPr>
              <a:t>: los recursos de cómputo se pueden suministrar, incrementar o reducir con rapidez, para satisfacer la demanda cambiante de los usuarios. </a:t>
            </a:r>
          </a:p>
          <a:p>
            <a:pPr marL="62865" indent="0" algn="just">
              <a:buNone/>
            </a:pPr>
            <a:endParaRPr lang="es-ES" sz="3100" dirty="0">
              <a:solidFill>
                <a:schemeClr val="accent1">
                  <a:lumMod val="75000"/>
                </a:schemeClr>
              </a:solidFill>
            </a:endParaRPr>
          </a:p>
          <a:p>
            <a:pPr marL="62865" indent="0" algn="just">
              <a:buNone/>
            </a:pPr>
            <a:r>
              <a:rPr lang="es-ES" sz="3100" dirty="0">
                <a:solidFill>
                  <a:schemeClr val="accent1">
                    <a:lumMod val="75000"/>
                  </a:schemeClr>
                </a:solidFill>
              </a:rPr>
              <a:t>Servicio medido:</a:t>
            </a:r>
            <a:r>
              <a:rPr lang="es-ES" sz="3100" dirty="0">
                <a:solidFill>
                  <a:schemeClr val="tx1"/>
                </a:solidFill>
              </a:rPr>
              <a:t> los cargos por los recursos de la nube se basan en la cantidad real de recursos utilizados.</a:t>
            </a:r>
          </a:p>
        </p:txBody>
      </p:sp>
    </p:spTree>
    <p:extLst>
      <p:ext uri="{BB962C8B-B14F-4D97-AF65-F5344CB8AC3E}">
        <p14:creationId xmlns:p14="http://schemas.microsoft.com/office/powerpoint/2010/main" val="3645590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373464" y="0"/>
            <a:ext cx="10018800" cy="664725"/>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Nube / Cloud</a:t>
            </a:r>
            <a:endParaRPr sz="3750" dirty="0"/>
          </a:p>
        </p:txBody>
      </p:sp>
      <p:pic>
        <p:nvPicPr>
          <p:cNvPr id="5" name="Imagen 4">
            <a:extLst>
              <a:ext uri="{FF2B5EF4-FFF2-40B4-BE49-F238E27FC236}">
                <a16:creationId xmlns:a16="http://schemas.microsoft.com/office/drawing/2014/main" id="{46D4A399-C2F4-745C-9ABC-80877D33FB70}"/>
              </a:ext>
            </a:extLst>
          </p:cNvPr>
          <p:cNvPicPr>
            <a:picLocks noChangeAspect="1"/>
          </p:cNvPicPr>
          <p:nvPr/>
        </p:nvPicPr>
        <p:blipFill>
          <a:blip r:embed="rId3"/>
          <a:stretch>
            <a:fillRect/>
          </a:stretch>
        </p:blipFill>
        <p:spPr>
          <a:xfrm>
            <a:off x="495248" y="1732250"/>
            <a:ext cx="11128371" cy="4363749"/>
          </a:xfrm>
          <a:prstGeom prst="rect">
            <a:avLst/>
          </a:prstGeom>
        </p:spPr>
      </p:pic>
      <p:sp>
        <p:nvSpPr>
          <p:cNvPr id="7" name="CuadroTexto 6">
            <a:extLst>
              <a:ext uri="{FF2B5EF4-FFF2-40B4-BE49-F238E27FC236}">
                <a16:creationId xmlns:a16="http://schemas.microsoft.com/office/drawing/2014/main" id="{1F9D095B-A01E-DD8A-74D8-73BA7F9C5464}"/>
              </a:ext>
            </a:extLst>
          </p:cNvPr>
          <p:cNvSpPr txBox="1"/>
          <p:nvPr/>
        </p:nvSpPr>
        <p:spPr>
          <a:xfrm>
            <a:off x="2170543" y="973040"/>
            <a:ext cx="9301021" cy="584775"/>
          </a:xfrm>
          <a:prstGeom prst="rect">
            <a:avLst/>
          </a:prstGeom>
          <a:noFill/>
        </p:spPr>
        <p:txBody>
          <a:bodyPr wrap="square">
            <a:spAutoFit/>
          </a:bodyPr>
          <a:lstStyle/>
          <a:p>
            <a:pPr marL="82550" indent="0">
              <a:spcBef>
                <a:spcPts val="0"/>
              </a:spcBef>
              <a:buClr>
                <a:srgbClr val="374151"/>
              </a:buClr>
              <a:buSzPts val="2300"/>
              <a:buNone/>
            </a:pPr>
            <a:r>
              <a:rPr lang="es-ES" sz="2400" b="1" dirty="0">
                <a:solidFill>
                  <a:schemeClr val="accent1">
                    <a:lumMod val="75000"/>
                  </a:schemeClr>
                </a:solidFill>
              </a:rPr>
              <a:t>Principales modelos de servicio de la computación en nube</a:t>
            </a:r>
          </a:p>
          <a:p>
            <a:pPr marL="82550" marR="0" lvl="0" indent="0" algn="l" rtl="0">
              <a:lnSpc>
                <a:spcPct val="100000"/>
              </a:lnSpc>
              <a:spcBef>
                <a:spcPts val="0"/>
              </a:spcBef>
              <a:spcAft>
                <a:spcPts val="0"/>
              </a:spcAft>
              <a:buClr>
                <a:srgbClr val="374151"/>
              </a:buClr>
              <a:buSzPts val="2300"/>
              <a:buNone/>
            </a:pPr>
            <a:endParaRPr lang="es-AR" sz="800" b="1" dirty="0">
              <a:solidFill>
                <a:srgbClr val="374151"/>
              </a:solidFill>
            </a:endParaRPr>
          </a:p>
        </p:txBody>
      </p:sp>
    </p:spTree>
    <p:extLst>
      <p:ext uri="{BB962C8B-B14F-4D97-AF65-F5344CB8AC3E}">
        <p14:creationId xmlns:p14="http://schemas.microsoft.com/office/powerpoint/2010/main" val="1787235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373464" y="0"/>
            <a:ext cx="10018800" cy="664725"/>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Nube / Cloud</a:t>
            </a:r>
            <a:endParaRPr sz="3750" dirty="0"/>
          </a:p>
        </p:txBody>
      </p:sp>
      <p:sp>
        <p:nvSpPr>
          <p:cNvPr id="840" name="Google Shape;840;g1dccf8cd004_2_25"/>
          <p:cNvSpPr txBox="1">
            <a:spLocks noGrp="1"/>
          </p:cNvSpPr>
          <p:nvPr>
            <p:ph type="body" idx="1"/>
          </p:nvPr>
        </p:nvSpPr>
        <p:spPr>
          <a:xfrm>
            <a:off x="1002293" y="481189"/>
            <a:ext cx="10575638" cy="6096293"/>
          </a:xfrm>
          <a:prstGeom prst="rect">
            <a:avLst/>
          </a:prstGeom>
        </p:spPr>
        <p:txBody>
          <a:bodyPr spcFirstLastPara="1" wrap="square" lIns="91425" tIns="45700" rIns="91425" bIns="45700" anchor="ctr" anchorCtr="0">
            <a:normAutofit fontScale="47500" lnSpcReduction="20000"/>
          </a:bodyPr>
          <a:lstStyle/>
          <a:p>
            <a:pPr marL="82550" indent="0">
              <a:spcBef>
                <a:spcPts val="0"/>
              </a:spcBef>
              <a:buClr>
                <a:srgbClr val="374151"/>
              </a:buClr>
              <a:buSzPts val="2300"/>
              <a:buNone/>
            </a:pPr>
            <a:r>
              <a:rPr lang="es-ES" sz="5000" b="1" dirty="0">
                <a:solidFill>
                  <a:srgbClr val="374151"/>
                </a:solidFill>
              </a:rPr>
              <a:t>Principales modelos de servicio de la computación en nube</a:t>
            </a:r>
          </a:p>
          <a:p>
            <a:pPr marL="82550" marR="0" lvl="0" indent="0" algn="l" rtl="0">
              <a:lnSpc>
                <a:spcPct val="100000"/>
              </a:lnSpc>
              <a:spcBef>
                <a:spcPts val="0"/>
              </a:spcBef>
              <a:spcAft>
                <a:spcPts val="0"/>
              </a:spcAft>
              <a:buClr>
                <a:srgbClr val="374151"/>
              </a:buClr>
              <a:buSzPts val="2300"/>
              <a:buNone/>
            </a:pPr>
            <a:endParaRPr lang="es-AR" sz="2300" b="1" dirty="0">
              <a:solidFill>
                <a:srgbClr val="374151"/>
              </a:solidFill>
            </a:endParaRPr>
          </a:p>
          <a:p>
            <a:pPr marL="62865" indent="0" algn="just">
              <a:buNone/>
            </a:pPr>
            <a:r>
              <a:rPr lang="es-ES" sz="3500" dirty="0">
                <a:solidFill>
                  <a:schemeClr val="accent1">
                    <a:lumMod val="75000"/>
                  </a:schemeClr>
                </a:solidFill>
              </a:rPr>
              <a:t>Software como servicio (SaaS):</a:t>
            </a:r>
            <a:r>
              <a:rPr lang="es-ES" sz="3500" dirty="0">
                <a:solidFill>
                  <a:schemeClr val="tx1"/>
                </a:solidFill>
              </a:rPr>
              <a:t> en lugar de que los usuarios instalen una aplicación en su dispositivo, las aplicaciones de SaaS se alojan en servidores en la nube y los usuarios pueden acceder a ellas a través de Internet. El SaaS es como alquilar una casa: el arrendador sigue siendo el propietario de la casa, pero el arrendatario tiene derecho a usarla como si fuera suya. </a:t>
            </a:r>
          </a:p>
          <a:p>
            <a:pPr marL="62865" indent="0" algn="just">
              <a:buNone/>
            </a:pPr>
            <a:endParaRPr lang="es-ES" sz="3500" dirty="0">
              <a:solidFill>
                <a:schemeClr val="accent1">
                  <a:lumMod val="75000"/>
                </a:schemeClr>
              </a:solidFill>
            </a:endParaRPr>
          </a:p>
          <a:p>
            <a:pPr marL="62865" indent="0" algn="just">
              <a:buNone/>
            </a:pPr>
            <a:r>
              <a:rPr lang="es-ES" sz="3500" dirty="0">
                <a:solidFill>
                  <a:schemeClr val="accent1">
                    <a:lumMod val="75000"/>
                  </a:schemeClr>
                </a:solidFill>
              </a:rPr>
              <a:t>Plataforma como servicio (PaaS):</a:t>
            </a:r>
            <a:r>
              <a:rPr lang="es-ES" sz="3500" dirty="0">
                <a:solidFill>
                  <a:schemeClr val="tx1"/>
                </a:solidFill>
              </a:rPr>
              <a:t> en este modelo, las empresas no pagan por las aplicaciones alojadas, sino que pagan por lo que necesitan para desarrollar sus propias aplicaciones. Los proveedores de PaaS proporcionan todo lo necesario para crear una aplicación, incluyendo herramientas de desarrollo, infraestructura y sistemas operativos, todo a través de Internet. El PaaS se puede comparar con alquilar todas las herramientas y equipamiento necesarios para construir una casa, en lugar de alquilar la casa en sí. </a:t>
            </a:r>
          </a:p>
          <a:p>
            <a:pPr marL="62865" indent="0" algn="just">
              <a:buNone/>
            </a:pPr>
            <a:endParaRPr lang="es-ES" sz="3500" dirty="0">
              <a:solidFill>
                <a:schemeClr val="accent1">
                  <a:lumMod val="75000"/>
                </a:schemeClr>
              </a:solidFill>
            </a:endParaRPr>
          </a:p>
          <a:p>
            <a:pPr marL="62865" indent="0" algn="just">
              <a:buNone/>
            </a:pPr>
            <a:r>
              <a:rPr lang="es-ES" sz="3500" dirty="0">
                <a:solidFill>
                  <a:schemeClr val="accent1">
                    <a:lumMod val="75000"/>
                  </a:schemeClr>
                </a:solidFill>
              </a:rPr>
              <a:t>Infraestructura como servicio (IaaS):</a:t>
            </a:r>
            <a:r>
              <a:rPr lang="es-ES" sz="3500" dirty="0">
                <a:solidFill>
                  <a:schemeClr val="tx1"/>
                </a:solidFill>
              </a:rPr>
              <a:t> en este modelo, una empresa alquila los servidores y el almacenamiento que necesita de un proveedor de soluciones en la nube. Luego, utilizan esa infraestructura en la nube para desarrollar sus aplicaciones. IaaS es como una empresa que alquila un terreno en el que pueden construir lo que quieran, pero con su propio equipamiento y materiales de construcción. </a:t>
            </a:r>
          </a:p>
          <a:p>
            <a:pPr marL="62865" indent="0" algn="just">
              <a:buNone/>
            </a:pPr>
            <a:endParaRPr lang="es-ES" sz="3500" dirty="0">
              <a:solidFill>
                <a:schemeClr val="accent1">
                  <a:lumMod val="75000"/>
                </a:schemeClr>
              </a:solidFill>
            </a:endParaRPr>
          </a:p>
          <a:p>
            <a:pPr marL="62865" indent="0" algn="just">
              <a:buNone/>
            </a:pPr>
            <a:r>
              <a:rPr lang="es-ES" sz="3500" dirty="0">
                <a:solidFill>
                  <a:schemeClr val="accent1">
                    <a:lumMod val="75000"/>
                  </a:schemeClr>
                </a:solidFill>
              </a:rPr>
              <a:t>Función como servicio (</a:t>
            </a:r>
            <a:r>
              <a:rPr lang="es-ES" sz="3500" dirty="0" err="1">
                <a:solidFill>
                  <a:schemeClr val="accent1">
                    <a:lumMod val="75000"/>
                  </a:schemeClr>
                </a:solidFill>
              </a:rPr>
              <a:t>FaaS</a:t>
            </a:r>
            <a:r>
              <a:rPr lang="es-ES" sz="3500" dirty="0">
                <a:solidFill>
                  <a:schemeClr val="accent1">
                    <a:lumMod val="75000"/>
                  </a:schemeClr>
                </a:solidFill>
              </a:rPr>
              <a:t>): </a:t>
            </a:r>
            <a:r>
              <a:rPr lang="es-ES" sz="3500" dirty="0" err="1">
                <a:solidFill>
                  <a:schemeClr val="tx1"/>
                </a:solidFill>
              </a:rPr>
              <a:t>FaaS</a:t>
            </a:r>
            <a:r>
              <a:rPr lang="es-ES" sz="3500" dirty="0">
                <a:solidFill>
                  <a:schemeClr val="tx1"/>
                </a:solidFill>
              </a:rPr>
              <a:t>, también conocida como informática sin servidor, divide las aplicaciones en la nube en componentes todavía más pequeños que solo se ejecutan cuando son necesarios. Imagínate que fuera posible alquilar una casa por partes. Por ejemplo, el arrendatario solo paga por el comedor a la hora de la cena, el dormitorio a la hora de dormir, el comedor cuando ve la TV, y cuando no esté usando ninguna de ellas, no tendrá que pagar el alquiler.</a:t>
            </a:r>
          </a:p>
        </p:txBody>
      </p:sp>
    </p:spTree>
    <p:extLst>
      <p:ext uri="{BB962C8B-B14F-4D97-AF65-F5344CB8AC3E}">
        <p14:creationId xmlns:p14="http://schemas.microsoft.com/office/powerpoint/2010/main" val="414956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373464" y="0"/>
            <a:ext cx="10018800" cy="664725"/>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Nube / Cloud</a:t>
            </a:r>
            <a:endParaRPr sz="3750" dirty="0"/>
          </a:p>
        </p:txBody>
      </p:sp>
      <p:sp>
        <p:nvSpPr>
          <p:cNvPr id="840" name="Google Shape;840;g1dccf8cd004_2_25"/>
          <p:cNvSpPr txBox="1">
            <a:spLocks noGrp="1"/>
          </p:cNvSpPr>
          <p:nvPr>
            <p:ph type="body" idx="1"/>
          </p:nvPr>
        </p:nvSpPr>
        <p:spPr>
          <a:xfrm>
            <a:off x="1164317" y="332362"/>
            <a:ext cx="10437093" cy="6333983"/>
          </a:xfrm>
          <a:prstGeom prst="rect">
            <a:avLst/>
          </a:prstGeom>
        </p:spPr>
        <p:txBody>
          <a:bodyPr spcFirstLastPara="1" wrap="square" lIns="91425" tIns="45700" rIns="91425" bIns="45700" anchor="ctr" anchorCtr="0">
            <a:normAutofit fontScale="70000" lnSpcReduction="20000"/>
          </a:bodyPr>
          <a:lstStyle/>
          <a:p>
            <a:pPr marL="82550" indent="0">
              <a:spcBef>
                <a:spcPts val="0"/>
              </a:spcBef>
              <a:buClr>
                <a:srgbClr val="374151"/>
              </a:buClr>
              <a:buSzPts val="2300"/>
              <a:buNone/>
            </a:pPr>
            <a:r>
              <a:rPr lang="es-ES" sz="2800" b="1" dirty="0">
                <a:solidFill>
                  <a:srgbClr val="374151"/>
                </a:solidFill>
              </a:rPr>
              <a:t>Tipos de implementación en la nube</a:t>
            </a:r>
          </a:p>
          <a:p>
            <a:pPr marL="82550" marR="0" lvl="0" indent="0" algn="l" rtl="0">
              <a:lnSpc>
                <a:spcPct val="100000"/>
              </a:lnSpc>
              <a:spcBef>
                <a:spcPts val="0"/>
              </a:spcBef>
              <a:spcAft>
                <a:spcPts val="0"/>
              </a:spcAft>
              <a:buClr>
                <a:srgbClr val="374151"/>
              </a:buClr>
              <a:buSzPts val="2300"/>
              <a:buNone/>
            </a:pPr>
            <a:endParaRPr lang="es-AR" sz="2300" b="1" dirty="0">
              <a:solidFill>
                <a:srgbClr val="374151"/>
              </a:solidFill>
            </a:endParaRPr>
          </a:p>
          <a:p>
            <a:pPr marL="62865" indent="0" algn="just">
              <a:buNone/>
            </a:pPr>
            <a:r>
              <a:rPr lang="es-ES" sz="2700" dirty="0">
                <a:solidFill>
                  <a:schemeClr val="tx1"/>
                </a:solidFill>
              </a:rPr>
              <a:t>Los tipos de implementación en la nube dependen de la ubicación de los servidores y de quién los gestiona.</a:t>
            </a:r>
          </a:p>
          <a:p>
            <a:pPr marL="62865" indent="0" algn="just">
              <a:buNone/>
            </a:pPr>
            <a:endParaRPr lang="es-ES" sz="2700" dirty="0">
              <a:solidFill>
                <a:schemeClr val="accent1">
                  <a:lumMod val="75000"/>
                </a:schemeClr>
              </a:solidFill>
            </a:endParaRPr>
          </a:p>
          <a:p>
            <a:pPr marL="62865" indent="0" algn="just">
              <a:buNone/>
            </a:pPr>
            <a:r>
              <a:rPr lang="es-ES" sz="2700" dirty="0">
                <a:solidFill>
                  <a:schemeClr val="accent1">
                    <a:lumMod val="75000"/>
                  </a:schemeClr>
                </a:solidFill>
              </a:rPr>
              <a:t>Nube privada:</a:t>
            </a:r>
            <a:r>
              <a:rPr lang="es-ES" sz="2700" dirty="0">
                <a:solidFill>
                  <a:schemeClr val="tx1"/>
                </a:solidFill>
              </a:rPr>
              <a:t> es un servidor, un centro de datos o una red distribuida totalmente dedicada a una organización.</a:t>
            </a:r>
          </a:p>
          <a:p>
            <a:pPr marL="62865" indent="0" algn="just">
              <a:buNone/>
            </a:pPr>
            <a:endParaRPr lang="es-ES" sz="2700" dirty="0">
              <a:solidFill>
                <a:schemeClr val="accent1">
                  <a:lumMod val="75000"/>
                </a:schemeClr>
              </a:solidFill>
            </a:endParaRPr>
          </a:p>
          <a:p>
            <a:pPr marL="62865" indent="0" algn="just">
              <a:buNone/>
            </a:pPr>
            <a:r>
              <a:rPr lang="es-ES" sz="2700" dirty="0">
                <a:solidFill>
                  <a:schemeClr val="accent1">
                    <a:lumMod val="75000"/>
                  </a:schemeClr>
                </a:solidFill>
              </a:rPr>
              <a:t>Nube pública:</a:t>
            </a:r>
            <a:r>
              <a:rPr lang="es-ES" sz="2700" dirty="0">
                <a:solidFill>
                  <a:schemeClr val="tx1"/>
                </a:solidFill>
              </a:rPr>
              <a:t> es un servicio gestionado por un proveedor externo que puede incluir servidores en uno o varios centros de datos. A diferencia de una nube privada, las nubes públicas se comparten entre muchas organizaciones. Con el uso de máquinas virtuales, diferentes empresas pueden compartir servidores individuales, una situación que se conoce como "tenencia múltiple", ya que varias compañías alquilan espacio dentro del mismo servidor.</a:t>
            </a:r>
          </a:p>
          <a:p>
            <a:pPr marL="62865" indent="0" algn="just">
              <a:buNone/>
            </a:pPr>
            <a:endParaRPr lang="es-ES" sz="2700" dirty="0">
              <a:solidFill>
                <a:schemeClr val="accent1">
                  <a:lumMod val="75000"/>
                </a:schemeClr>
              </a:solidFill>
            </a:endParaRPr>
          </a:p>
          <a:p>
            <a:pPr marL="62865" indent="0" algn="just">
              <a:buNone/>
            </a:pPr>
            <a:r>
              <a:rPr lang="es-ES" sz="2700" dirty="0">
                <a:solidFill>
                  <a:schemeClr val="accent1">
                    <a:lumMod val="75000"/>
                  </a:schemeClr>
                </a:solidFill>
              </a:rPr>
              <a:t>Nube híbrida: </a:t>
            </a:r>
            <a:r>
              <a:rPr lang="es-ES" sz="2700" dirty="0">
                <a:solidFill>
                  <a:schemeClr val="tx1"/>
                </a:solidFill>
              </a:rPr>
              <a:t>combinan nubes públicas y privadas, y pueden incluso incluir servidores heredados en un entorno local. Una organización puede utilizar su nube privada para algunos servicios y la nube pública para otros, o puede usar la nube pública como copia de seguridad de su nube privada.</a:t>
            </a:r>
          </a:p>
          <a:p>
            <a:pPr marL="62865" indent="0" algn="just">
              <a:buNone/>
            </a:pPr>
            <a:endParaRPr lang="es-ES" sz="2700" dirty="0">
              <a:solidFill>
                <a:schemeClr val="accent1">
                  <a:lumMod val="75000"/>
                </a:schemeClr>
              </a:solidFill>
            </a:endParaRPr>
          </a:p>
          <a:p>
            <a:pPr marL="62865" indent="0" algn="just">
              <a:buNone/>
            </a:pPr>
            <a:r>
              <a:rPr lang="es-ES" sz="2700" dirty="0" err="1">
                <a:solidFill>
                  <a:schemeClr val="accent1">
                    <a:lumMod val="75000"/>
                  </a:schemeClr>
                </a:solidFill>
              </a:rPr>
              <a:t>Multinube</a:t>
            </a:r>
            <a:r>
              <a:rPr lang="es-ES" sz="2700" dirty="0">
                <a:solidFill>
                  <a:schemeClr val="accent1">
                    <a:lumMod val="75000"/>
                  </a:schemeClr>
                </a:solidFill>
              </a:rPr>
              <a:t>: </a:t>
            </a:r>
            <a:r>
              <a:rPr lang="es-ES" sz="2700" dirty="0">
                <a:solidFill>
                  <a:schemeClr val="tx1"/>
                </a:solidFill>
              </a:rPr>
              <a:t> implica el uso de varias nubes públicas. Dicho de otra forma, una organización con una implementación de </a:t>
            </a:r>
            <a:r>
              <a:rPr lang="es-ES" sz="2700" dirty="0" err="1">
                <a:solidFill>
                  <a:schemeClr val="tx1"/>
                </a:solidFill>
              </a:rPr>
              <a:t>multinube</a:t>
            </a:r>
            <a:r>
              <a:rPr lang="es-ES" sz="2700" dirty="0">
                <a:solidFill>
                  <a:schemeClr val="tx1"/>
                </a:solidFill>
              </a:rPr>
              <a:t> alquila servidores y servicios virtuales de varios proveedores externos. </a:t>
            </a:r>
          </a:p>
        </p:txBody>
      </p:sp>
    </p:spTree>
    <p:extLst>
      <p:ext uri="{BB962C8B-B14F-4D97-AF65-F5344CB8AC3E}">
        <p14:creationId xmlns:p14="http://schemas.microsoft.com/office/powerpoint/2010/main" val="4270090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g1dccf8cd004_2_14"/>
          <p:cNvSpPr txBox="1">
            <a:spLocks noGrp="1"/>
          </p:cNvSpPr>
          <p:nvPr>
            <p:ph type="title"/>
          </p:nvPr>
        </p:nvSpPr>
        <p:spPr>
          <a:xfrm>
            <a:off x="1484300" y="0"/>
            <a:ext cx="10018800" cy="918000"/>
          </a:xfrm>
          <a:prstGeom prst="rect">
            <a:avLst/>
          </a:prstGeom>
        </p:spPr>
        <p:txBody>
          <a:bodyPr spcFirstLastPara="1" wrap="square" lIns="91425" tIns="45700" rIns="91425" bIns="45700" anchor="ctr" anchorCtr="0">
            <a:normAutofit/>
          </a:bodyPr>
          <a:lstStyle/>
          <a:p>
            <a:pPr marL="457200" lvl="0" indent="0" algn="ctr" rtl="0">
              <a:spcBef>
                <a:spcPts val="0"/>
              </a:spcBef>
              <a:spcAft>
                <a:spcPts val="0"/>
              </a:spcAft>
              <a:buClr>
                <a:schemeClr val="dk1"/>
              </a:buClr>
              <a:buSzPts val="1100"/>
              <a:buFont typeface="Arial"/>
              <a:buNone/>
            </a:pPr>
            <a:r>
              <a:rPr lang="es-AR" sz="3750" dirty="0"/>
              <a:t>Unidad 3: Transformación digital </a:t>
            </a:r>
            <a:endParaRPr dirty="0"/>
          </a:p>
        </p:txBody>
      </p:sp>
      <p:pic>
        <p:nvPicPr>
          <p:cNvPr id="7" name="Imagen 6">
            <a:extLst>
              <a:ext uri="{FF2B5EF4-FFF2-40B4-BE49-F238E27FC236}">
                <a16:creationId xmlns:a16="http://schemas.microsoft.com/office/drawing/2014/main" id="{D9FFF8FD-01B1-6850-7726-EAD1E91359A4}"/>
              </a:ext>
            </a:extLst>
          </p:cNvPr>
          <p:cNvPicPr>
            <a:picLocks noChangeAspect="1"/>
          </p:cNvPicPr>
          <p:nvPr/>
        </p:nvPicPr>
        <p:blipFill>
          <a:blip r:embed="rId3"/>
          <a:stretch>
            <a:fillRect/>
          </a:stretch>
        </p:blipFill>
        <p:spPr>
          <a:xfrm>
            <a:off x="1407504" y="784313"/>
            <a:ext cx="9781309" cy="573172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373464" y="0"/>
            <a:ext cx="10018800" cy="664725"/>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Nube / Cloud</a:t>
            </a:r>
            <a:endParaRPr sz="3750" dirty="0"/>
          </a:p>
        </p:txBody>
      </p:sp>
      <p:pic>
        <p:nvPicPr>
          <p:cNvPr id="5" name="Imagen 4">
            <a:extLst>
              <a:ext uri="{FF2B5EF4-FFF2-40B4-BE49-F238E27FC236}">
                <a16:creationId xmlns:a16="http://schemas.microsoft.com/office/drawing/2014/main" id="{13285CA5-A21C-676A-E657-A0420E2D6077}"/>
              </a:ext>
            </a:extLst>
          </p:cNvPr>
          <p:cNvPicPr>
            <a:picLocks noChangeAspect="1"/>
          </p:cNvPicPr>
          <p:nvPr/>
        </p:nvPicPr>
        <p:blipFill>
          <a:blip r:embed="rId3"/>
          <a:stretch>
            <a:fillRect/>
          </a:stretch>
        </p:blipFill>
        <p:spPr>
          <a:xfrm>
            <a:off x="1058979" y="664725"/>
            <a:ext cx="10074042" cy="5667515"/>
          </a:xfrm>
          <a:prstGeom prst="rect">
            <a:avLst/>
          </a:prstGeom>
        </p:spPr>
      </p:pic>
    </p:spTree>
    <p:extLst>
      <p:ext uri="{BB962C8B-B14F-4D97-AF65-F5344CB8AC3E}">
        <p14:creationId xmlns:p14="http://schemas.microsoft.com/office/powerpoint/2010/main" val="711023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308809" y="0"/>
            <a:ext cx="10018800" cy="604688"/>
          </a:xfrm>
          <a:prstGeom prst="rect">
            <a:avLst/>
          </a:prstGeom>
        </p:spPr>
        <p:txBody>
          <a:bodyPr spcFirstLastPara="1" wrap="square" lIns="91425" tIns="45700" rIns="91425" bIns="45700" anchor="ctr" anchorCtr="0">
            <a:normAutofit fontScale="90000"/>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Inteligencia Artificial</a:t>
            </a:r>
            <a:endParaRPr sz="3750" dirty="0"/>
          </a:p>
        </p:txBody>
      </p:sp>
      <p:sp>
        <p:nvSpPr>
          <p:cNvPr id="840" name="Google Shape;840;g1dccf8cd004_2_25"/>
          <p:cNvSpPr txBox="1">
            <a:spLocks noGrp="1"/>
          </p:cNvSpPr>
          <p:nvPr>
            <p:ph type="body" idx="1"/>
          </p:nvPr>
        </p:nvSpPr>
        <p:spPr>
          <a:xfrm>
            <a:off x="1222107" y="708891"/>
            <a:ext cx="10476791" cy="5440218"/>
          </a:xfrm>
          <a:prstGeom prst="rect">
            <a:avLst/>
          </a:prstGeom>
        </p:spPr>
        <p:txBody>
          <a:bodyPr spcFirstLastPara="1" wrap="square" lIns="91425" tIns="45700" rIns="91425" bIns="45700" anchor="ctr" anchorCtr="0">
            <a:normAutofit fontScale="92500"/>
          </a:bodyPr>
          <a:lstStyle/>
          <a:p>
            <a:pPr marL="82550" marR="0" lvl="0" indent="0" algn="l" rtl="0">
              <a:lnSpc>
                <a:spcPct val="100000"/>
              </a:lnSpc>
              <a:spcBef>
                <a:spcPts val="0"/>
              </a:spcBef>
              <a:spcAft>
                <a:spcPts val="0"/>
              </a:spcAft>
              <a:buClr>
                <a:srgbClr val="374151"/>
              </a:buClr>
              <a:buSzPts val="2300"/>
              <a:buNone/>
            </a:pPr>
            <a:r>
              <a:rPr lang="es-AR" sz="2600" b="1" dirty="0">
                <a:solidFill>
                  <a:srgbClr val="374151"/>
                </a:solidFill>
              </a:rPr>
              <a:t>Inteligencia artificial (AI):</a:t>
            </a:r>
          </a:p>
          <a:p>
            <a:pPr marL="82550" marR="0" lvl="0" indent="0" algn="just" rtl="0">
              <a:lnSpc>
                <a:spcPct val="100000"/>
              </a:lnSpc>
              <a:spcBef>
                <a:spcPts val="0"/>
              </a:spcBef>
              <a:spcAft>
                <a:spcPts val="0"/>
              </a:spcAft>
              <a:buClr>
                <a:srgbClr val="374151"/>
              </a:buClr>
              <a:buSzPts val="2300"/>
              <a:buNone/>
            </a:pPr>
            <a:endParaRPr lang="es-ES" sz="2300" dirty="0">
              <a:solidFill>
                <a:srgbClr val="374151"/>
              </a:solidFill>
            </a:endParaRPr>
          </a:p>
          <a:p>
            <a:pPr marL="82550" marR="0" lvl="0" indent="0" algn="just" rtl="0">
              <a:lnSpc>
                <a:spcPct val="100000"/>
              </a:lnSpc>
              <a:spcBef>
                <a:spcPts val="0"/>
              </a:spcBef>
              <a:spcAft>
                <a:spcPts val="0"/>
              </a:spcAft>
              <a:buClr>
                <a:srgbClr val="374151"/>
              </a:buClr>
              <a:buSzPts val="2300"/>
              <a:buNone/>
            </a:pPr>
            <a:r>
              <a:rPr lang="es-ES" sz="2300" dirty="0">
                <a:solidFill>
                  <a:srgbClr val="374151"/>
                </a:solidFill>
              </a:rPr>
              <a:t>Consiste en </a:t>
            </a:r>
            <a:r>
              <a:rPr lang="es-ES" sz="2300" dirty="0">
                <a:solidFill>
                  <a:schemeClr val="accent1">
                    <a:lumMod val="75000"/>
                  </a:schemeClr>
                </a:solidFill>
              </a:rPr>
              <a:t>sistemas basados en computadora </a:t>
            </a:r>
            <a:r>
              <a:rPr lang="es-ES" sz="2300" dirty="0">
                <a:solidFill>
                  <a:srgbClr val="374151"/>
                </a:solidFill>
              </a:rPr>
              <a:t>(tanto en hardware como en software) que tratan de </a:t>
            </a:r>
            <a:r>
              <a:rPr lang="es-ES" sz="2300" dirty="0">
                <a:solidFill>
                  <a:schemeClr val="accent1">
                    <a:lumMod val="75000"/>
                  </a:schemeClr>
                </a:solidFill>
              </a:rPr>
              <a:t>emular el comportamiento humano</a:t>
            </a:r>
            <a:r>
              <a:rPr lang="es-ES" sz="2300" dirty="0">
                <a:solidFill>
                  <a:srgbClr val="374151"/>
                </a:solidFill>
              </a:rPr>
              <a:t>. Dichos sistemas podrían aprender idiomas, realizar tareas físicas, usar un aparato perceptivo y emular tanto la experiencia humana como la toma de decisiones. Aunque las aplicaciones de AI no muestran la amplitud, complejidad, originalidad y generalidad de la inteligencia humana, desempeñan un rol importante en la administración contemporánea del conocimiento</a:t>
            </a:r>
            <a:r>
              <a:rPr lang="es-ES" sz="1600" dirty="0"/>
              <a:t>.</a:t>
            </a:r>
          </a:p>
          <a:p>
            <a:pPr marL="82550" marR="0" lvl="0" indent="0" algn="just" rtl="0">
              <a:lnSpc>
                <a:spcPct val="100000"/>
              </a:lnSpc>
              <a:spcBef>
                <a:spcPts val="0"/>
              </a:spcBef>
              <a:spcAft>
                <a:spcPts val="0"/>
              </a:spcAft>
              <a:buClr>
                <a:srgbClr val="374151"/>
              </a:buClr>
              <a:buSzPts val="2300"/>
              <a:buNone/>
            </a:pPr>
            <a:endParaRPr lang="es-ES" sz="2300" dirty="0">
              <a:solidFill>
                <a:srgbClr val="374151"/>
              </a:solidFill>
            </a:endParaRPr>
          </a:p>
          <a:p>
            <a:pPr marL="82550" indent="0" algn="just" fontAlgn="ctr">
              <a:spcBef>
                <a:spcPts val="0"/>
              </a:spcBef>
              <a:buClr>
                <a:srgbClr val="374151"/>
              </a:buClr>
              <a:buSzPts val="2300"/>
              <a:buNone/>
            </a:pPr>
            <a:r>
              <a:rPr lang="es-ES" sz="2600" b="1" dirty="0">
                <a:solidFill>
                  <a:srgbClr val="374151"/>
                </a:solidFill>
              </a:rPr>
              <a:t>Tipos de AI :</a:t>
            </a:r>
          </a:p>
          <a:p>
            <a:pPr marL="82550" indent="0" algn="just" fontAlgn="ctr">
              <a:spcBef>
                <a:spcPts val="0"/>
              </a:spcBef>
              <a:buClr>
                <a:srgbClr val="374151"/>
              </a:buClr>
              <a:buSzPts val="2300"/>
              <a:buNone/>
            </a:pPr>
            <a:endParaRPr lang="es-ES" sz="2300" dirty="0">
              <a:solidFill>
                <a:srgbClr val="374151"/>
              </a:solidFill>
            </a:endParaRPr>
          </a:p>
          <a:p>
            <a:pPr marL="425450" indent="-342900" algn="just" fontAlgn="ctr">
              <a:spcBef>
                <a:spcPts val="0"/>
              </a:spcBef>
              <a:buClr>
                <a:srgbClr val="374151"/>
              </a:buClr>
              <a:buSzPts val="2300"/>
            </a:pPr>
            <a:r>
              <a:rPr lang="es-ES" sz="2300" dirty="0">
                <a:solidFill>
                  <a:schemeClr val="accent1">
                    <a:lumMod val="75000"/>
                  </a:schemeClr>
                </a:solidFill>
              </a:rPr>
              <a:t>Software</a:t>
            </a:r>
            <a:r>
              <a:rPr lang="es-ES" sz="2300" dirty="0">
                <a:solidFill>
                  <a:srgbClr val="374151"/>
                </a:solidFill>
              </a:rPr>
              <a:t>: asistentes virtuales, software de análisis de imágenes, motores de búsqueda, sistemas de reconocimiento de voz y rostro</a:t>
            </a:r>
          </a:p>
          <a:p>
            <a:pPr marL="425450" indent="-342900" algn="just" fontAlgn="t">
              <a:spcBef>
                <a:spcPts val="0"/>
              </a:spcBef>
              <a:buClr>
                <a:srgbClr val="374151"/>
              </a:buClr>
              <a:buSzPts val="2300"/>
            </a:pPr>
            <a:endParaRPr lang="es-ES" sz="2300" dirty="0">
              <a:solidFill>
                <a:schemeClr val="accent1">
                  <a:lumMod val="75000"/>
                </a:schemeClr>
              </a:solidFill>
            </a:endParaRPr>
          </a:p>
          <a:p>
            <a:pPr marL="425450" indent="-342900" algn="just" fontAlgn="t">
              <a:spcBef>
                <a:spcPts val="0"/>
              </a:spcBef>
              <a:buClr>
                <a:srgbClr val="374151"/>
              </a:buClr>
              <a:buSzPts val="2300"/>
            </a:pPr>
            <a:r>
              <a:rPr lang="es-ES" sz="2300" dirty="0">
                <a:solidFill>
                  <a:schemeClr val="accent1">
                    <a:lumMod val="75000"/>
                  </a:schemeClr>
                </a:solidFill>
              </a:rPr>
              <a:t>Inteligencia artificial integrada</a:t>
            </a:r>
            <a:r>
              <a:rPr lang="es-ES" sz="2300" dirty="0">
                <a:solidFill>
                  <a:srgbClr val="374151"/>
                </a:solidFill>
              </a:rPr>
              <a:t>: robots, drones, vehículos autónomos, Internet de las Cosas</a:t>
            </a:r>
          </a:p>
          <a:p>
            <a:pPr marL="82550" marR="0" lvl="0" indent="0" algn="just" rtl="0">
              <a:lnSpc>
                <a:spcPct val="100000"/>
              </a:lnSpc>
              <a:spcBef>
                <a:spcPts val="0"/>
              </a:spcBef>
              <a:spcAft>
                <a:spcPts val="0"/>
              </a:spcAft>
              <a:buClr>
                <a:srgbClr val="374151"/>
              </a:buClr>
              <a:buSzPts val="2300"/>
              <a:buNone/>
            </a:pPr>
            <a:endParaRPr sz="2300" dirty="0">
              <a:solidFill>
                <a:srgbClr val="374151"/>
              </a:solidFill>
              <a:highlight>
                <a:srgbClr val="F7F7F8"/>
              </a:highlight>
            </a:endParaRPr>
          </a:p>
        </p:txBody>
      </p:sp>
    </p:spTree>
    <p:extLst>
      <p:ext uri="{BB962C8B-B14F-4D97-AF65-F5344CB8AC3E}">
        <p14:creationId xmlns:p14="http://schemas.microsoft.com/office/powerpoint/2010/main" val="2336854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308809" y="0"/>
            <a:ext cx="10018800" cy="604688"/>
          </a:xfrm>
          <a:prstGeom prst="rect">
            <a:avLst/>
          </a:prstGeom>
        </p:spPr>
        <p:txBody>
          <a:bodyPr spcFirstLastPara="1" wrap="square" lIns="91425" tIns="45700" rIns="91425" bIns="45700" anchor="ctr" anchorCtr="0">
            <a:normAutofit fontScale="90000"/>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Inteligencia Artificial</a:t>
            </a:r>
            <a:endParaRPr sz="3750" dirty="0"/>
          </a:p>
        </p:txBody>
      </p:sp>
      <p:pic>
        <p:nvPicPr>
          <p:cNvPr id="5" name="Imagen 4">
            <a:extLst>
              <a:ext uri="{FF2B5EF4-FFF2-40B4-BE49-F238E27FC236}">
                <a16:creationId xmlns:a16="http://schemas.microsoft.com/office/drawing/2014/main" id="{EFFBD174-B978-75A9-6935-FFF080646B2C}"/>
              </a:ext>
            </a:extLst>
          </p:cNvPr>
          <p:cNvPicPr>
            <a:picLocks noChangeAspect="1"/>
          </p:cNvPicPr>
          <p:nvPr/>
        </p:nvPicPr>
        <p:blipFill>
          <a:blip r:embed="rId3"/>
          <a:stretch>
            <a:fillRect/>
          </a:stretch>
        </p:blipFill>
        <p:spPr>
          <a:xfrm>
            <a:off x="2809544" y="540033"/>
            <a:ext cx="7913874" cy="6250737"/>
          </a:xfrm>
          <a:prstGeom prst="rect">
            <a:avLst/>
          </a:prstGeom>
        </p:spPr>
      </p:pic>
    </p:spTree>
    <p:extLst>
      <p:ext uri="{BB962C8B-B14F-4D97-AF65-F5344CB8AC3E}">
        <p14:creationId xmlns:p14="http://schemas.microsoft.com/office/powerpoint/2010/main" val="905385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373464" y="-114725"/>
            <a:ext cx="10018800" cy="889500"/>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Internet de las cosas “IoT”</a:t>
            </a:r>
            <a:endParaRPr sz="3750" dirty="0"/>
          </a:p>
        </p:txBody>
      </p:sp>
      <p:sp>
        <p:nvSpPr>
          <p:cNvPr id="840" name="Google Shape;840;g1dccf8cd004_2_25"/>
          <p:cNvSpPr txBox="1">
            <a:spLocks noGrp="1"/>
          </p:cNvSpPr>
          <p:nvPr>
            <p:ph type="body" idx="1"/>
          </p:nvPr>
        </p:nvSpPr>
        <p:spPr>
          <a:xfrm>
            <a:off x="1044246" y="639210"/>
            <a:ext cx="10677236" cy="5810752"/>
          </a:xfrm>
          <a:prstGeom prst="rect">
            <a:avLst/>
          </a:prstGeom>
        </p:spPr>
        <p:txBody>
          <a:bodyPr spcFirstLastPara="1" wrap="square" lIns="91425" tIns="45700" rIns="91425" bIns="45700" anchor="ctr" anchorCtr="0">
            <a:normAutofit fontScale="92500" lnSpcReduction="20000"/>
          </a:bodyPr>
          <a:lstStyle/>
          <a:p>
            <a:pPr marL="82550" marR="0" lvl="0" indent="0" algn="l" rtl="0">
              <a:lnSpc>
                <a:spcPct val="100000"/>
              </a:lnSpc>
              <a:spcBef>
                <a:spcPts val="0"/>
              </a:spcBef>
              <a:spcAft>
                <a:spcPts val="0"/>
              </a:spcAft>
              <a:buClr>
                <a:srgbClr val="374151"/>
              </a:buClr>
              <a:buSzPts val="2300"/>
              <a:buNone/>
            </a:pPr>
            <a:r>
              <a:rPr lang="es-AR" b="1" dirty="0">
                <a:solidFill>
                  <a:schemeClr val="tx1"/>
                </a:solidFill>
              </a:rPr>
              <a:t>IoT: </a:t>
            </a:r>
            <a:r>
              <a:rPr lang="es-ES" b="1" dirty="0">
                <a:solidFill>
                  <a:schemeClr val="tx1"/>
                </a:solidFill>
              </a:rPr>
              <a:t> "Internet </a:t>
            </a:r>
            <a:r>
              <a:rPr lang="es-ES" b="1" dirty="0" err="1">
                <a:solidFill>
                  <a:schemeClr val="tx1"/>
                </a:solidFill>
              </a:rPr>
              <a:t>Of</a:t>
            </a:r>
            <a:r>
              <a:rPr lang="es-ES" b="1" dirty="0">
                <a:solidFill>
                  <a:schemeClr val="tx1"/>
                </a:solidFill>
              </a:rPr>
              <a:t> </a:t>
            </a:r>
            <a:r>
              <a:rPr lang="es-ES" b="1" dirty="0" err="1">
                <a:solidFill>
                  <a:schemeClr val="tx1"/>
                </a:solidFill>
              </a:rPr>
              <a:t>Things</a:t>
            </a:r>
            <a:r>
              <a:rPr lang="es-ES" b="1" dirty="0">
                <a:solidFill>
                  <a:schemeClr val="tx1"/>
                </a:solidFill>
              </a:rPr>
              <a:t>“</a:t>
            </a:r>
          </a:p>
          <a:p>
            <a:pPr marL="82550" marR="0" lvl="0" indent="0" algn="l" rtl="0">
              <a:lnSpc>
                <a:spcPct val="100000"/>
              </a:lnSpc>
              <a:spcBef>
                <a:spcPts val="0"/>
              </a:spcBef>
              <a:spcAft>
                <a:spcPts val="0"/>
              </a:spcAft>
              <a:buClr>
                <a:srgbClr val="374151"/>
              </a:buClr>
              <a:buSzPts val="2300"/>
              <a:buNone/>
            </a:pPr>
            <a:endParaRPr lang="es-ES" sz="1900" dirty="0">
              <a:solidFill>
                <a:schemeClr val="tx1"/>
              </a:solidFill>
            </a:endParaRPr>
          </a:p>
          <a:p>
            <a:pPr marL="82550" marR="0" lvl="0" indent="0" algn="just" rtl="0">
              <a:lnSpc>
                <a:spcPct val="100000"/>
              </a:lnSpc>
              <a:spcBef>
                <a:spcPts val="0"/>
              </a:spcBef>
              <a:spcAft>
                <a:spcPts val="0"/>
              </a:spcAft>
              <a:buClr>
                <a:srgbClr val="374151"/>
              </a:buClr>
              <a:buSzPts val="2300"/>
              <a:buNone/>
            </a:pPr>
            <a:r>
              <a:rPr lang="es-ES" sz="1900" dirty="0">
                <a:solidFill>
                  <a:schemeClr val="tx1"/>
                </a:solidFill>
              </a:rPr>
              <a:t>El Internet de las cosas (</a:t>
            </a:r>
            <a:r>
              <a:rPr lang="es-ES" sz="1900" dirty="0" err="1">
                <a:solidFill>
                  <a:schemeClr val="tx1"/>
                </a:solidFill>
              </a:rPr>
              <a:t>IoT</a:t>
            </a:r>
            <a:r>
              <a:rPr lang="es-ES" sz="1900" dirty="0">
                <a:solidFill>
                  <a:schemeClr val="tx1"/>
                </a:solidFill>
              </a:rPr>
              <a:t>) es el proceso que permite </a:t>
            </a:r>
            <a:r>
              <a:rPr lang="es-ES" sz="1900" dirty="0">
                <a:solidFill>
                  <a:schemeClr val="accent1">
                    <a:lumMod val="75000"/>
                  </a:schemeClr>
                </a:solidFill>
              </a:rPr>
              <a:t>conectar</a:t>
            </a:r>
            <a:r>
              <a:rPr lang="es-ES" sz="1900" dirty="0">
                <a:solidFill>
                  <a:schemeClr val="tx1"/>
                </a:solidFill>
              </a:rPr>
              <a:t> </a:t>
            </a:r>
            <a:r>
              <a:rPr lang="es-ES" sz="1900" dirty="0">
                <a:solidFill>
                  <a:schemeClr val="accent1">
                    <a:lumMod val="75000"/>
                  </a:schemeClr>
                </a:solidFill>
              </a:rPr>
              <a:t>los</a:t>
            </a:r>
            <a:r>
              <a:rPr lang="es-ES" sz="1900" dirty="0">
                <a:solidFill>
                  <a:schemeClr val="tx1"/>
                </a:solidFill>
              </a:rPr>
              <a:t> </a:t>
            </a:r>
            <a:r>
              <a:rPr lang="es-ES" sz="1900" dirty="0">
                <a:solidFill>
                  <a:schemeClr val="accent1">
                    <a:lumMod val="75000"/>
                  </a:schemeClr>
                </a:solidFill>
              </a:rPr>
              <a:t>elementos físicos cotidianos al Internet</a:t>
            </a:r>
            <a:r>
              <a:rPr lang="es-ES" sz="1900" dirty="0">
                <a:solidFill>
                  <a:schemeClr val="tx1"/>
                </a:solidFill>
              </a:rPr>
              <a:t>: desde los objetos domésticos comunes, como las bombillas de luz, hasta los recursos para la atención de la salud, como los dispositivos médicos; las prendas y los accesorios personales inteligentes; e incluso los sistemas de las ciudades inteligentes.</a:t>
            </a:r>
          </a:p>
          <a:p>
            <a:pPr marL="62865" indent="0" algn="just">
              <a:buNone/>
            </a:pPr>
            <a:endParaRPr lang="es-ES" sz="1900" dirty="0">
              <a:solidFill>
                <a:schemeClr val="tx1"/>
              </a:solidFill>
            </a:endParaRPr>
          </a:p>
          <a:p>
            <a:pPr marL="62865" indent="0" algn="just">
              <a:buNone/>
            </a:pPr>
            <a:r>
              <a:rPr lang="es-ES" sz="1900" dirty="0">
                <a:solidFill>
                  <a:schemeClr val="tx1"/>
                </a:solidFill>
              </a:rPr>
              <a:t>Los dispositivos del </a:t>
            </a:r>
            <a:r>
              <a:rPr lang="es-ES" sz="1900" dirty="0" err="1">
                <a:solidFill>
                  <a:schemeClr val="tx1"/>
                </a:solidFill>
              </a:rPr>
              <a:t>IoT</a:t>
            </a:r>
            <a:r>
              <a:rPr lang="es-ES" sz="1900" dirty="0">
                <a:solidFill>
                  <a:schemeClr val="tx1"/>
                </a:solidFill>
              </a:rPr>
              <a:t> que se encuentran dentro de esos objetos físicos suelen pertenecer a una de estas </a:t>
            </a:r>
            <a:r>
              <a:rPr lang="es-ES" sz="1900" dirty="0">
                <a:solidFill>
                  <a:schemeClr val="accent1">
                    <a:lumMod val="75000"/>
                  </a:schemeClr>
                </a:solidFill>
              </a:rPr>
              <a:t>dos categorías</a:t>
            </a:r>
            <a:r>
              <a:rPr lang="es-ES" sz="1900" dirty="0">
                <a:solidFill>
                  <a:schemeClr val="tx1"/>
                </a:solidFill>
              </a:rPr>
              <a:t>: son </a:t>
            </a:r>
            <a:r>
              <a:rPr lang="es-ES" sz="1900" dirty="0">
                <a:solidFill>
                  <a:schemeClr val="accent1">
                    <a:lumMod val="75000"/>
                  </a:schemeClr>
                </a:solidFill>
              </a:rPr>
              <a:t>interruptores</a:t>
            </a:r>
            <a:r>
              <a:rPr lang="es-ES" sz="1900" dirty="0">
                <a:solidFill>
                  <a:schemeClr val="tx1"/>
                </a:solidFill>
              </a:rPr>
              <a:t> (es decir, envían las instrucciones a un objeto) o son </a:t>
            </a:r>
            <a:r>
              <a:rPr lang="es-ES" sz="1900" dirty="0">
                <a:solidFill>
                  <a:schemeClr val="accent1">
                    <a:lumMod val="75000"/>
                  </a:schemeClr>
                </a:solidFill>
              </a:rPr>
              <a:t>sensores</a:t>
            </a:r>
            <a:r>
              <a:rPr lang="es-ES" sz="1900" dirty="0">
                <a:solidFill>
                  <a:schemeClr val="tx1"/>
                </a:solidFill>
              </a:rPr>
              <a:t> (recopilan los datos y los envían a otro lugar</a:t>
            </a:r>
          </a:p>
          <a:p>
            <a:pPr marL="62865" indent="0" algn="just" fontAlgn="base">
              <a:buNone/>
            </a:pPr>
            <a:endParaRPr lang="es-ES" sz="1900" dirty="0">
              <a:solidFill>
                <a:schemeClr val="tx1"/>
              </a:solidFill>
            </a:endParaRPr>
          </a:p>
          <a:p>
            <a:pPr marL="62865" indent="0" algn="just" fontAlgn="base">
              <a:buNone/>
            </a:pPr>
            <a:r>
              <a:rPr lang="es-ES" sz="1900" dirty="0">
                <a:solidFill>
                  <a:schemeClr val="tx1"/>
                </a:solidFill>
              </a:rPr>
              <a:t>A través del internet de las cosas, el </a:t>
            </a:r>
            <a:r>
              <a:rPr lang="es-ES" sz="1900" dirty="0">
                <a:solidFill>
                  <a:schemeClr val="accent1">
                    <a:lumMod val="75000"/>
                  </a:schemeClr>
                </a:solidFill>
              </a:rPr>
              <a:t>despertador</a:t>
            </a:r>
            <a:r>
              <a:rPr lang="es-ES" sz="1900" dirty="0">
                <a:solidFill>
                  <a:schemeClr val="tx1"/>
                </a:solidFill>
              </a:rPr>
              <a:t> puede comunicarse con la </a:t>
            </a:r>
            <a:r>
              <a:rPr lang="es-ES" sz="1900" dirty="0">
                <a:solidFill>
                  <a:schemeClr val="accent1">
                    <a:lumMod val="75000"/>
                  </a:schemeClr>
                </a:solidFill>
              </a:rPr>
              <a:t>cafetera</a:t>
            </a:r>
            <a:r>
              <a:rPr lang="es-ES" sz="1900" dirty="0">
                <a:solidFill>
                  <a:schemeClr val="tx1"/>
                </a:solidFill>
              </a:rPr>
              <a:t> y la </a:t>
            </a:r>
            <a:r>
              <a:rPr lang="es-ES" sz="1900" dirty="0">
                <a:solidFill>
                  <a:schemeClr val="accent1">
                    <a:lumMod val="75000"/>
                  </a:schemeClr>
                </a:solidFill>
              </a:rPr>
              <a:t>tostadora</a:t>
            </a:r>
            <a:r>
              <a:rPr lang="es-ES" sz="1900" dirty="0">
                <a:solidFill>
                  <a:schemeClr val="tx1"/>
                </a:solidFill>
              </a:rPr>
              <a:t>, que comienzan a funcionar cinco minutos antes de que suene la alarma, a la vez que el </a:t>
            </a:r>
            <a:r>
              <a:rPr lang="es-ES" sz="1900" dirty="0">
                <a:solidFill>
                  <a:schemeClr val="accent1">
                    <a:lumMod val="75000"/>
                  </a:schemeClr>
                </a:solidFill>
              </a:rPr>
              <a:t>frigorífico</a:t>
            </a:r>
            <a:r>
              <a:rPr lang="es-ES" sz="1900" dirty="0">
                <a:solidFill>
                  <a:schemeClr val="tx1"/>
                </a:solidFill>
              </a:rPr>
              <a:t> va haciendo la compra de forma automática ya que faltan verduras frescas en casa. El Internet de las cosas es esa </a:t>
            </a:r>
            <a:r>
              <a:rPr lang="es-ES" sz="1900" dirty="0">
                <a:solidFill>
                  <a:schemeClr val="accent1">
                    <a:lumMod val="75000"/>
                  </a:schemeClr>
                </a:solidFill>
              </a:rPr>
              <a:t>conectividad de todos estos dispositivos </a:t>
            </a:r>
            <a:r>
              <a:rPr lang="es-ES" sz="1900" dirty="0">
                <a:solidFill>
                  <a:schemeClr val="tx1"/>
                </a:solidFill>
              </a:rPr>
              <a:t>que se emplean a diario, </a:t>
            </a:r>
            <a:r>
              <a:rPr lang="es-ES" sz="1900" dirty="0">
                <a:solidFill>
                  <a:schemeClr val="accent1">
                    <a:lumMod val="75000"/>
                  </a:schemeClr>
                </a:solidFill>
              </a:rPr>
              <a:t>a través de sensores</a:t>
            </a:r>
            <a:r>
              <a:rPr lang="es-ES" sz="1900" dirty="0">
                <a:solidFill>
                  <a:schemeClr val="tx1"/>
                </a:solidFill>
              </a:rPr>
              <a:t>.</a:t>
            </a:r>
          </a:p>
          <a:p>
            <a:pPr marL="62865" indent="0" algn="just" fontAlgn="base">
              <a:buNone/>
            </a:pPr>
            <a:endParaRPr lang="es-ES" sz="1900" dirty="0">
              <a:solidFill>
                <a:schemeClr val="tx1"/>
              </a:solidFill>
            </a:endParaRPr>
          </a:p>
          <a:p>
            <a:pPr marL="62865" indent="0" algn="just" fontAlgn="base">
              <a:buNone/>
            </a:pPr>
            <a:r>
              <a:rPr lang="es-ES" sz="1900" dirty="0">
                <a:solidFill>
                  <a:schemeClr val="tx1"/>
                </a:solidFill>
              </a:rPr>
              <a:t>Las </a:t>
            </a:r>
            <a:r>
              <a:rPr lang="es-ES" sz="1900" dirty="0">
                <a:solidFill>
                  <a:schemeClr val="accent1">
                    <a:lumMod val="75000"/>
                  </a:schemeClr>
                </a:solidFill>
              </a:rPr>
              <a:t>empresas</a:t>
            </a:r>
            <a:r>
              <a:rPr lang="es-ES" sz="1900" dirty="0">
                <a:solidFill>
                  <a:schemeClr val="tx1"/>
                </a:solidFill>
              </a:rPr>
              <a:t> pueden aprovechar las aplicaciones del internet de las cosas para </a:t>
            </a:r>
            <a:r>
              <a:rPr lang="es-ES" sz="1900" dirty="0">
                <a:solidFill>
                  <a:schemeClr val="accent1">
                    <a:lumMod val="75000"/>
                  </a:schemeClr>
                </a:solidFill>
              </a:rPr>
              <a:t>automatizar tareas </a:t>
            </a:r>
            <a:r>
              <a:rPr lang="es-ES" sz="1900" dirty="0">
                <a:solidFill>
                  <a:schemeClr val="tx1"/>
                </a:solidFill>
              </a:rPr>
              <a:t>de seguridad, como por ejemplo notificar a las autoridades cuando un extintor de fuego en el edificio está caducado, o para la realización de pruebas en el mundo real, como puede ser utilizando cámaras en red y sensores para detectar cómo los clientes conectan con los productos.</a:t>
            </a:r>
          </a:p>
          <a:p>
            <a:pPr marL="62865" indent="0" algn="just" fontAlgn="base">
              <a:buNone/>
            </a:pPr>
            <a:endParaRPr lang="es-ES" sz="1900" dirty="0">
              <a:solidFill>
                <a:schemeClr val="tx1"/>
              </a:solidFill>
            </a:endParaRPr>
          </a:p>
          <a:p>
            <a:pPr marL="62865" indent="0" algn="just" fontAlgn="base">
              <a:buNone/>
            </a:pPr>
            <a:r>
              <a:rPr lang="es-ES" sz="1900" dirty="0">
                <a:solidFill>
                  <a:schemeClr val="tx1"/>
                </a:solidFill>
              </a:rPr>
              <a:t>Con el internet de las cosas, el </a:t>
            </a:r>
            <a:r>
              <a:rPr lang="es-ES" sz="1900" dirty="0">
                <a:solidFill>
                  <a:schemeClr val="accent1">
                    <a:lumMod val="75000"/>
                  </a:schemeClr>
                </a:solidFill>
              </a:rPr>
              <a:t>mundo físico </a:t>
            </a:r>
            <a:r>
              <a:rPr lang="es-ES" sz="1900" dirty="0">
                <a:solidFill>
                  <a:schemeClr val="tx1"/>
                </a:solidFill>
              </a:rPr>
              <a:t>se está </a:t>
            </a:r>
            <a:r>
              <a:rPr lang="es-ES" sz="1900" dirty="0">
                <a:solidFill>
                  <a:schemeClr val="accent1">
                    <a:lumMod val="75000"/>
                  </a:schemeClr>
                </a:solidFill>
              </a:rPr>
              <a:t>transformando</a:t>
            </a:r>
            <a:r>
              <a:rPr lang="es-ES" sz="1900" dirty="0">
                <a:solidFill>
                  <a:schemeClr val="tx1"/>
                </a:solidFill>
              </a:rPr>
              <a:t> </a:t>
            </a:r>
            <a:r>
              <a:rPr lang="es-ES" sz="1900" dirty="0">
                <a:solidFill>
                  <a:schemeClr val="accent1">
                    <a:lumMod val="75000"/>
                  </a:schemeClr>
                </a:solidFill>
              </a:rPr>
              <a:t>en</a:t>
            </a:r>
            <a:r>
              <a:rPr lang="es-ES" sz="1900" dirty="0">
                <a:solidFill>
                  <a:schemeClr val="tx1"/>
                </a:solidFill>
              </a:rPr>
              <a:t> un enorme </a:t>
            </a:r>
            <a:r>
              <a:rPr lang="es-ES" sz="1900" dirty="0">
                <a:solidFill>
                  <a:schemeClr val="accent1">
                    <a:lumMod val="75000"/>
                  </a:schemeClr>
                </a:solidFill>
              </a:rPr>
              <a:t>sistema de información</a:t>
            </a:r>
            <a:r>
              <a:rPr lang="es-ES" sz="1900" dirty="0">
                <a:solidFill>
                  <a:schemeClr val="tx1"/>
                </a:solidFill>
              </a:rPr>
              <a:t>.</a:t>
            </a:r>
            <a:endParaRPr lang="es-AR" sz="1900" dirty="0">
              <a:solidFill>
                <a:schemeClr val="tx1"/>
              </a:solidFill>
            </a:endParaRPr>
          </a:p>
        </p:txBody>
      </p:sp>
    </p:spTree>
    <p:extLst>
      <p:ext uri="{BB962C8B-B14F-4D97-AF65-F5344CB8AC3E}">
        <p14:creationId xmlns:p14="http://schemas.microsoft.com/office/powerpoint/2010/main" val="602031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373464" y="-114725"/>
            <a:ext cx="10018800" cy="889500"/>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Internet de las cosas “IoT”</a:t>
            </a:r>
            <a:endParaRPr sz="3750" dirty="0"/>
          </a:p>
        </p:txBody>
      </p:sp>
      <p:pic>
        <p:nvPicPr>
          <p:cNvPr id="5" name="Imagen 4">
            <a:extLst>
              <a:ext uri="{FF2B5EF4-FFF2-40B4-BE49-F238E27FC236}">
                <a16:creationId xmlns:a16="http://schemas.microsoft.com/office/drawing/2014/main" id="{18288DF0-CAF9-0677-10CD-3E130ED263D3}"/>
              </a:ext>
            </a:extLst>
          </p:cNvPr>
          <p:cNvPicPr>
            <a:picLocks noChangeAspect="1"/>
          </p:cNvPicPr>
          <p:nvPr/>
        </p:nvPicPr>
        <p:blipFill>
          <a:blip r:embed="rId3"/>
          <a:stretch>
            <a:fillRect/>
          </a:stretch>
        </p:blipFill>
        <p:spPr>
          <a:xfrm>
            <a:off x="1132993" y="614069"/>
            <a:ext cx="9926013" cy="6003637"/>
          </a:xfrm>
          <a:prstGeom prst="rect">
            <a:avLst/>
          </a:prstGeom>
        </p:spPr>
      </p:pic>
    </p:spTree>
    <p:extLst>
      <p:ext uri="{BB962C8B-B14F-4D97-AF65-F5344CB8AC3E}">
        <p14:creationId xmlns:p14="http://schemas.microsoft.com/office/powerpoint/2010/main" val="4003827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419645" y="0"/>
            <a:ext cx="10018800" cy="710907"/>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Realidad Virtual</a:t>
            </a:r>
            <a:endParaRPr sz="3750" dirty="0"/>
          </a:p>
        </p:txBody>
      </p:sp>
      <p:sp>
        <p:nvSpPr>
          <p:cNvPr id="840" name="Google Shape;840;g1dccf8cd004_2_25"/>
          <p:cNvSpPr txBox="1">
            <a:spLocks noGrp="1"/>
          </p:cNvSpPr>
          <p:nvPr>
            <p:ph type="body" idx="1"/>
          </p:nvPr>
        </p:nvSpPr>
        <p:spPr>
          <a:xfrm>
            <a:off x="1279772" y="710907"/>
            <a:ext cx="10298546" cy="5752120"/>
          </a:xfrm>
          <a:prstGeom prst="rect">
            <a:avLst/>
          </a:prstGeom>
        </p:spPr>
        <p:txBody>
          <a:bodyPr spcFirstLastPara="1" wrap="square" lIns="91425" tIns="45700" rIns="91425" bIns="45700" anchor="ctr" anchorCtr="0">
            <a:normAutofit/>
          </a:bodyPr>
          <a:lstStyle/>
          <a:p>
            <a:pPr marL="82550" marR="0" lvl="0" indent="0" algn="l" rtl="0">
              <a:lnSpc>
                <a:spcPct val="100000"/>
              </a:lnSpc>
              <a:spcBef>
                <a:spcPts val="0"/>
              </a:spcBef>
              <a:spcAft>
                <a:spcPts val="0"/>
              </a:spcAft>
              <a:buClr>
                <a:srgbClr val="374151"/>
              </a:buClr>
              <a:buSzPts val="2300"/>
              <a:buNone/>
            </a:pPr>
            <a:r>
              <a:rPr lang="es-AR" sz="2300" b="1" dirty="0">
                <a:solidFill>
                  <a:srgbClr val="374151"/>
                </a:solidFill>
              </a:rPr>
              <a:t>Realidad Virtual</a:t>
            </a:r>
            <a:r>
              <a:rPr lang="es-AR" sz="2300" dirty="0">
                <a:solidFill>
                  <a:srgbClr val="374151"/>
                </a:solidFill>
              </a:rPr>
              <a:t>: </a:t>
            </a:r>
          </a:p>
          <a:p>
            <a:pPr marL="82550" lvl="0" indent="0" algn="just">
              <a:lnSpc>
                <a:spcPct val="90000"/>
              </a:lnSpc>
              <a:spcBef>
                <a:spcPts val="0"/>
              </a:spcBef>
              <a:buClr>
                <a:srgbClr val="374151"/>
              </a:buClr>
              <a:buSzPts val="2300"/>
              <a:buNone/>
            </a:pPr>
            <a:endParaRPr lang="es-ES" sz="1800" dirty="0">
              <a:solidFill>
                <a:schemeClr val="bg2"/>
              </a:solidFill>
            </a:endParaRPr>
          </a:p>
          <a:p>
            <a:pPr marL="82550" lvl="0" indent="0" algn="just">
              <a:lnSpc>
                <a:spcPct val="90000"/>
              </a:lnSpc>
              <a:spcBef>
                <a:spcPts val="0"/>
              </a:spcBef>
              <a:buClr>
                <a:srgbClr val="374151"/>
              </a:buClr>
              <a:buSzPts val="2300"/>
              <a:buNone/>
            </a:pPr>
            <a:r>
              <a:rPr lang="es-ES" sz="1800" dirty="0">
                <a:solidFill>
                  <a:schemeClr val="bg2"/>
                </a:solidFill>
              </a:rPr>
              <a:t>Los sistemas de realidad virtual tienen </a:t>
            </a:r>
            <a:r>
              <a:rPr lang="es-ES" sz="1800" dirty="0">
                <a:solidFill>
                  <a:schemeClr val="accent1">
                    <a:lumMod val="75000"/>
                  </a:schemeClr>
                </a:solidFill>
              </a:rPr>
              <a:t>capacidades de visualización, renderización y simulación</a:t>
            </a:r>
            <a:r>
              <a:rPr lang="es-ES" sz="1800" dirty="0">
                <a:solidFill>
                  <a:schemeClr val="bg2"/>
                </a:solidFill>
              </a:rPr>
              <a:t>. Usan software de gráficos interactivo para </a:t>
            </a:r>
            <a:r>
              <a:rPr lang="es-ES" sz="1800" dirty="0">
                <a:solidFill>
                  <a:schemeClr val="accent1">
                    <a:lumMod val="75000"/>
                  </a:schemeClr>
                </a:solidFill>
              </a:rPr>
              <a:t>crear simulaciones </a:t>
            </a:r>
            <a:r>
              <a:rPr lang="es-ES" sz="1800" dirty="0">
                <a:solidFill>
                  <a:schemeClr val="bg2"/>
                </a:solidFill>
              </a:rPr>
              <a:t>generadas por computadora, las cuales están tan cerca de la realidad que los usuarios casi creen que están participando en una situación del mundo real. En muchos sistemas de realidad virtual, </a:t>
            </a:r>
            <a:r>
              <a:rPr lang="es-ES" sz="1800" dirty="0">
                <a:solidFill>
                  <a:schemeClr val="accent1">
                    <a:lumMod val="75000"/>
                  </a:schemeClr>
                </a:solidFill>
              </a:rPr>
              <a:t>el usuario se pone ropa, un casco y equipo especial</a:t>
            </a:r>
            <a:r>
              <a:rPr lang="es-ES" sz="1800" dirty="0">
                <a:solidFill>
                  <a:schemeClr val="bg2"/>
                </a:solidFill>
              </a:rPr>
              <a:t>, dependiendo de la aplicación. La ropa contiene sensores que registran los movimientos de los usuarios y transmiten de inmediato esa información de vuelta a la computadora. </a:t>
            </a:r>
          </a:p>
          <a:p>
            <a:pPr marL="82550" lvl="0" indent="0" algn="just">
              <a:lnSpc>
                <a:spcPct val="90000"/>
              </a:lnSpc>
              <a:spcBef>
                <a:spcPts val="0"/>
              </a:spcBef>
              <a:buClr>
                <a:srgbClr val="374151"/>
              </a:buClr>
              <a:buSzPts val="2300"/>
              <a:buNone/>
            </a:pPr>
            <a:endParaRPr lang="es-ES" sz="1800" dirty="0">
              <a:solidFill>
                <a:schemeClr val="bg2"/>
              </a:solidFill>
            </a:endParaRPr>
          </a:p>
          <a:p>
            <a:pPr marL="82550" lvl="0" indent="0" algn="just">
              <a:lnSpc>
                <a:spcPct val="90000"/>
              </a:lnSpc>
              <a:spcBef>
                <a:spcPts val="0"/>
              </a:spcBef>
              <a:buClr>
                <a:srgbClr val="374151"/>
              </a:buClr>
              <a:buSzPts val="2300"/>
              <a:buNone/>
            </a:pPr>
            <a:r>
              <a:rPr lang="es-ES" sz="1800" dirty="0">
                <a:solidFill>
                  <a:schemeClr val="bg2"/>
                </a:solidFill>
              </a:rPr>
              <a:t>Ford Motor Company ha estado usando la realidad virtual como ayuda para diseñar sus vehículos. En un ejemplo del entorno virtual inmersivo, a un diseñador se le presentó el automóvil de un asiento, un volante y un tablero vacío. Utilizando gafas de realidad virtual y guantes con sensores, el diseñador pudo “sentarse” en el asiento, rodeado por el diseño 3D del vehículo para experimentar cómo se vería y sentiría un interior propuesto. El diseñador podría identificar puntos ciegos o ver si las perillas estaban en un lugar incómodo. Los diseñadores de Ford también podrían usar esta tecnología para ver el impacto de un diseño en la fabricación. </a:t>
            </a:r>
            <a:endParaRPr sz="1800" dirty="0">
              <a:solidFill>
                <a:schemeClr val="bg2"/>
              </a:solidFill>
            </a:endParaRPr>
          </a:p>
        </p:txBody>
      </p:sp>
    </p:spTree>
    <p:extLst>
      <p:ext uri="{BB962C8B-B14F-4D97-AF65-F5344CB8AC3E}">
        <p14:creationId xmlns:p14="http://schemas.microsoft.com/office/powerpoint/2010/main" val="3962296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419645" y="0"/>
            <a:ext cx="10018800" cy="710907"/>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Realidad Virtual</a:t>
            </a:r>
            <a:endParaRPr sz="3750" dirty="0"/>
          </a:p>
        </p:txBody>
      </p:sp>
      <p:pic>
        <p:nvPicPr>
          <p:cNvPr id="5" name="Imagen 4">
            <a:extLst>
              <a:ext uri="{FF2B5EF4-FFF2-40B4-BE49-F238E27FC236}">
                <a16:creationId xmlns:a16="http://schemas.microsoft.com/office/drawing/2014/main" id="{028D1787-9AA7-5ADC-C104-1A4CE6EB6360}"/>
              </a:ext>
            </a:extLst>
          </p:cNvPr>
          <p:cNvPicPr>
            <a:picLocks noChangeAspect="1"/>
          </p:cNvPicPr>
          <p:nvPr/>
        </p:nvPicPr>
        <p:blipFill>
          <a:blip r:embed="rId3"/>
          <a:stretch>
            <a:fillRect/>
          </a:stretch>
        </p:blipFill>
        <p:spPr>
          <a:xfrm>
            <a:off x="1721067" y="3345584"/>
            <a:ext cx="4667493" cy="3159445"/>
          </a:xfrm>
          <a:prstGeom prst="rect">
            <a:avLst/>
          </a:prstGeom>
        </p:spPr>
      </p:pic>
      <p:pic>
        <p:nvPicPr>
          <p:cNvPr id="7" name="Imagen 6">
            <a:extLst>
              <a:ext uri="{FF2B5EF4-FFF2-40B4-BE49-F238E27FC236}">
                <a16:creationId xmlns:a16="http://schemas.microsoft.com/office/drawing/2014/main" id="{2C6EE1CA-CE7B-FFAE-48EF-A9D8C0534CFD}"/>
              </a:ext>
            </a:extLst>
          </p:cNvPr>
          <p:cNvPicPr>
            <a:picLocks noChangeAspect="1"/>
          </p:cNvPicPr>
          <p:nvPr/>
        </p:nvPicPr>
        <p:blipFill>
          <a:blip r:embed="rId4"/>
          <a:stretch>
            <a:fillRect/>
          </a:stretch>
        </p:blipFill>
        <p:spPr>
          <a:xfrm>
            <a:off x="6388560" y="3345583"/>
            <a:ext cx="5644992" cy="3159445"/>
          </a:xfrm>
          <a:prstGeom prst="rect">
            <a:avLst/>
          </a:prstGeom>
        </p:spPr>
      </p:pic>
      <p:pic>
        <p:nvPicPr>
          <p:cNvPr id="11" name="Imagen 10">
            <a:extLst>
              <a:ext uri="{FF2B5EF4-FFF2-40B4-BE49-F238E27FC236}">
                <a16:creationId xmlns:a16="http://schemas.microsoft.com/office/drawing/2014/main" id="{F9DC85EB-2DA2-D4D3-C42D-689788464D51}"/>
              </a:ext>
            </a:extLst>
          </p:cNvPr>
          <p:cNvPicPr>
            <a:picLocks noChangeAspect="1"/>
          </p:cNvPicPr>
          <p:nvPr/>
        </p:nvPicPr>
        <p:blipFill>
          <a:blip r:embed="rId5"/>
          <a:stretch>
            <a:fillRect/>
          </a:stretch>
        </p:blipFill>
        <p:spPr>
          <a:xfrm>
            <a:off x="7184322" y="679596"/>
            <a:ext cx="4667493" cy="2739879"/>
          </a:xfrm>
          <a:prstGeom prst="rect">
            <a:avLst/>
          </a:prstGeom>
        </p:spPr>
      </p:pic>
      <p:pic>
        <p:nvPicPr>
          <p:cNvPr id="15" name="Imagen 14">
            <a:extLst>
              <a:ext uri="{FF2B5EF4-FFF2-40B4-BE49-F238E27FC236}">
                <a16:creationId xmlns:a16="http://schemas.microsoft.com/office/drawing/2014/main" id="{FA3EDA3D-72A7-C768-6EC6-2EB1942D9DE4}"/>
              </a:ext>
            </a:extLst>
          </p:cNvPr>
          <p:cNvPicPr>
            <a:picLocks noChangeAspect="1"/>
          </p:cNvPicPr>
          <p:nvPr/>
        </p:nvPicPr>
        <p:blipFill>
          <a:blip r:embed="rId6"/>
          <a:stretch>
            <a:fillRect/>
          </a:stretch>
        </p:blipFill>
        <p:spPr>
          <a:xfrm>
            <a:off x="1539330" y="679595"/>
            <a:ext cx="5644992" cy="2649843"/>
          </a:xfrm>
          <a:prstGeom prst="rect">
            <a:avLst/>
          </a:prstGeom>
        </p:spPr>
      </p:pic>
    </p:spTree>
    <p:extLst>
      <p:ext uri="{BB962C8B-B14F-4D97-AF65-F5344CB8AC3E}">
        <p14:creationId xmlns:p14="http://schemas.microsoft.com/office/powerpoint/2010/main" val="421474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419645" y="0"/>
            <a:ext cx="10018800" cy="710907"/>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Realidad Aumentada</a:t>
            </a:r>
            <a:endParaRPr sz="3750" dirty="0"/>
          </a:p>
        </p:txBody>
      </p:sp>
      <p:sp>
        <p:nvSpPr>
          <p:cNvPr id="840" name="Google Shape;840;g1dccf8cd004_2_25"/>
          <p:cNvSpPr txBox="1">
            <a:spLocks noGrp="1"/>
          </p:cNvSpPr>
          <p:nvPr>
            <p:ph type="body" idx="1"/>
          </p:nvPr>
        </p:nvSpPr>
        <p:spPr>
          <a:xfrm>
            <a:off x="1139899" y="710907"/>
            <a:ext cx="10298546" cy="5752120"/>
          </a:xfrm>
          <a:prstGeom prst="rect">
            <a:avLst/>
          </a:prstGeom>
        </p:spPr>
        <p:txBody>
          <a:bodyPr spcFirstLastPara="1" wrap="square" lIns="91425" tIns="45700" rIns="91425" bIns="45700" anchor="ctr" anchorCtr="0">
            <a:normAutofit/>
          </a:bodyPr>
          <a:lstStyle/>
          <a:p>
            <a:pPr marL="82550" marR="0" lvl="0" indent="0" algn="l" rtl="0">
              <a:lnSpc>
                <a:spcPct val="100000"/>
              </a:lnSpc>
              <a:spcBef>
                <a:spcPts val="0"/>
              </a:spcBef>
              <a:spcAft>
                <a:spcPts val="0"/>
              </a:spcAft>
              <a:buClr>
                <a:srgbClr val="374151"/>
              </a:buClr>
              <a:buSzPts val="2300"/>
              <a:buNone/>
            </a:pPr>
            <a:r>
              <a:rPr lang="es-AR" sz="2300" b="1" dirty="0">
                <a:solidFill>
                  <a:srgbClr val="374151"/>
                </a:solidFill>
              </a:rPr>
              <a:t>Realidad Aumentada (AR):</a:t>
            </a:r>
          </a:p>
          <a:p>
            <a:pPr marL="82550" marR="0" lvl="0" indent="0" algn="l" rtl="0">
              <a:lnSpc>
                <a:spcPct val="100000"/>
              </a:lnSpc>
              <a:spcBef>
                <a:spcPts val="0"/>
              </a:spcBef>
              <a:spcAft>
                <a:spcPts val="0"/>
              </a:spcAft>
              <a:buClr>
                <a:srgbClr val="374151"/>
              </a:buClr>
              <a:buSzPts val="2300"/>
              <a:buNone/>
            </a:pPr>
            <a:endParaRPr lang="es-ES" sz="1800" dirty="0">
              <a:solidFill>
                <a:schemeClr val="bg2"/>
              </a:solidFill>
            </a:endParaRPr>
          </a:p>
          <a:p>
            <a:pPr marL="82550" lvl="0" indent="0" algn="just">
              <a:lnSpc>
                <a:spcPct val="90000"/>
              </a:lnSpc>
              <a:spcBef>
                <a:spcPts val="0"/>
              </a:spcBef>
              <a:buClr>
                <a:srgbClr val="374151"/>
              </a:buClr>
              <a:buSzPts val="2300"/>
              <a:buNone/>
            </a:pPr>
            <a:r>
              <a:rPr lang="es-ES" sz="1800" dirty="0">
                <a:solidFill>
                  <a:schemeClr val="bg2"/>
                </a:solidFill>
              </a:rPr>
              <a:t>Es una tecnología relacionada para </a:t>
            </a:r>
            <a:r>
              <a:rPr lang="es-ES" sz="1800" dirty="0">
                <a:solidFill>
                  <a:schemeClr val="accent1">
                    <a:lumMod val="75000"/>
                  </a:schemeClr>
                </a:solidFill>
              </a:rPr>
              <a:t>mejorar la visualización</a:t>
            </a:r>
            <a:r>
              <a:rPr lang="es-ES" sz="1800" dirty="0">
                <a:solidFill>
                  <a:schemeClr val="bg2"/>
                </a:solidFill>
              </a:rPr>
              <a:t>. La AR provee una vista en vivo directa o indirecta de un entorno físico del mundo real, cuyos </a:t>
            </a:r>
            <a:r>
              <a:rPr lang="es-ES" sz="1800" dirty="0">
                <a:solidFill>
                  <a:schemeClr val="accent1">
                    <a:lumMod val="75000"/>
                  </a:schemeClr>
                </a:solidFill>
              </a:rPr>
              <a:t>elementos están aumentados </a:t>
            </a:r>
            <a:r>
              <a:rPr lang="es-ES" sz="1800" dirty="0">
                <a:solidFill>
                  <a:schemeClr val="bg2"/>
                </a:solidFill>
              </a:rPr>
              <a:t>mediante imágenes virtuales generadas por computadora. El usuario está ubicado en el </a:t>
            </a:r>
            <a:r>
              <a:rPr lang="es-ES" sz="1800" dirty="0">
                <a:solidFill>
                  <a:schemeClr val="accent1">
                    <a:lumMod val="75000"/>
                  </a:schemeClr>
                </a:solidFill>
              </a:rPr>
              <a:t>mundo físico real y las imágenes virtuales se fusionan </a:t>
            </a:r>
            <a:r>
              <a:rPr lang="es-ES" sz="1800" dirty="0">
                <a:solidFill>
                  <a:schemeClr val="bg2"/>
                </a:solidFill>
              </a:rPr>
              <a:t>con la vista real para crear la visualización aumentada. </a:t>
            </a:r>
          </a:p>
          <a:p>
            <a:pPr marL="82550" lvl="0" indent="0" algn="just">
              <a:lnSpc>
                <a:spcPct val="90000"/>
              </a:lnSpc>
              <a:spcBef>
                <a:spcPts val="0"/>
              </a:spcBef>
              <a:buClr>
                <a:srgbClr val="374151"/>
              </a:buClr>
              <a:buSzPts val="2300"/>
              <a:buNone/>
            </a:pPr>
            <a:endParaRPr lang="es-ES" sz="1800" dirty="0">
              <a:solidFill>
                <a:schemeClr val="bg2"/>
              </a:solidFill>
            </a:endParaRPr>
          </a:p>
          <a:p>
            <a:pPr marL="82550" lvl="0" indent="0" algn="just">
              <a:lnSpc>
                <a:spcPct val="90000"/>
              </a:lnSpc>
              <a:spcBef>
                <a:spcPts val="0"/>
              </a:spcBef>
              <a:buClr>
                <a:srgbClr val="374151"/>
              </a:buClr>
              <a:buSzPts val="2300"/>
              <a:buNone/>
            </a:pPr>
            <a:r>
              <a:rPr lang="es-ES" sz="1800" dirty="0">
                <a:solidFill>
                  <a:schemeClr val="bg2"/>
                </a:solidFill>
              </a:rPr>
              <a:t>La tecnología digital proporciona </a:t>
            </a:r>
            <a:r>
              <a:rPr lang="es-ES" sz="1800" dirty="0">
                <a:solidFill>
                  <a:schemeClr val="accent1">
                    <a:lumMod val="75000"/>
                  </a:schemeClr>
                </a:solidFill>
              </a:rPr>
              <a:t>información adicional para mejorar la percepción de la realidad </a:t>
            </a:r>
            <a:r>
              <a:rPr lang="es-ES" sz="1800" dirty="0">
                <a:solidFill>
                  <a:schemeClr val="bg2"/>
                </a:solidFill>
              </a:rPr>
              <a:t>y hacer que el mundo real alrededor del usuario sea más interactivo y significativo. Por ej. los procedimientos médicos como la cirugía guiada por imágenes, donde los datos adquiridos de la exploración por tomografía computarizada y por imagen de resonancia magnética o imágenes de ultrasonido se superponen en el paciente en la sala de operaciones. Otras industrias donde la AR ha incursionado son: el entrenamiento militar, el diseño de ingeniería, la robótica y el diseño para el consumidor. </a:t>
            </a:r>
          </a:p>
          <a:p>
            <a:pPr marL="82550" lvl="0" indent="0" algn="just">
              <a:lnSpc>
                <a:spcPct val="90000"/>
              </a:lnSpc>
              <a:spcBef>
                <a:spcPts val="0"/>
              </a:spcBef>
              <a:buClr>
                <a:srgbClr val="374151"/>
              </a:buClr>
              <a:buSzPts val="2300"/>
              <a:buNone/>
            </a:pPr>
            <a:endParaRPr lang="es-ES" sz="1800" dirty="0">
              <a:solidFill>
                <a:schemeClr val="bg2"/>
              </a:solidFill>
            </a:endParaRPr>
          </a:p>
          <a:p>
            <a:pPr marL="82550" lvl="0" indent="0" algn="just">
              <a:lnSpc>
                <a:spcPct val="90000"/>
              </a:lnSpc>
              <a:spcBef>
                <a:spcPts val="0"/>
              </a:spcBef>
              <a:buClr>
                <a:srgbClr val="374151"/>
              </a:buClr>
              <a:buSzPts val="2300"/>
              <a:buNone/>
            </a:pPr>
            <a:r>
              <a:rPr lang="es-ES" sz="1800" dirty="0">
                <a:solidFill>
                  <a:schemeClr val="bg2"/>
                </a:solidFill>
              </a:rPr>
              <a:t>Las aplicaciones de realidad virtual desarrolladas para la Web usan un estándar conocido como Lenguaje de modelado de realidad virtual (VRML). El VRML es un conjunto de especificaciones para modelado interactivo en 3D en </a:t>
            </a:r>
            <a:r>
              <a:rPr lang="es-ES" sz="1800" dirty="0" err="1">
                <a:solidFill>
                  <a:schemeClr val="bg2"/>
                </a:solidFill>
              </a:rPr>
              <a:t>World</a:t>
            </a:r>
            <a:r>
              <a:rPr lang="es-ES" sz="1800" dirty="0">
                <a:solidFill>
                  <a:schemeClr val="bg2"/>
                </a:solidFill>
              </a:rPr>
              <a:t> Wide Web, el cual puede organizar varios tipos de medios, entre ellos, animaciones, imágenes y audio, para poner a los usuarios en un entorno simulado del mundo real. El VRML es independiente de la plataforma, opera a través de un equipo de escritorio y requiere poco ancho de banda. </a:t>
            </a:r>
          </a:p>
          <a:p>
            <a:pPr marL="82550" lvl="0" indent="0" algn="just">
              <a:lnSpc>
                <a:spcPct val="90000"/>
              </a:lnSpc>
              <a:spcBef>
                <a:spcPts val="0"/>
              </a:spcBef>
              <a:buClr>
                <a:srgbClr val="374151"/>
              </a:buClr>
              <a:buSzPts val="2300"/>
              <a:buNone/>
            </a:pPr>
            <a:endParaRPr lang="es-ES" sz="1800" dirty="0">
              <a:solidFill>
                <a:schemeClr val="bg2"/>
              </a:solidFill>
              <a:highlight>
                <a:srgbClr val="F7F7F8"/>
              </a:highlight>
            </a:endParaRPr>
          </a:p>
        </p:txBody>
      </p:sp>
    </p:spTree>
    <p:extLst>
      <p:ext uri="{BB962C8B-B14F-4D97-AF65-F5344CB8AC3E}">
        <p14:creationId xmlns:p14="http://schemas.microsoft.com/office/powerpoint/2010/main" val="84266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419645" y="0"/>
            <a:ext cx="10018800" cy="710907"/>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Realidad Aumentada</a:t>
            </a:r>
            <a:endParaRPr sz="3750" dirty="0"/>
          </a:p>
        </p:txBody>
      </p:sp>
      <p:pic>
        <p:nvPicPr>
          <p:cNvPr id="5" name="Imagen 4">
            <a:extLst>
              <a:ext uri="{FF2B5EF4-FFF2-40B4-BE49-F238E27FC236}">
                <a16:creationId xmlns:a16="http://schemas.microsoft.com/office/drawing/2014/main" id="{F18049D7-3A1C-E07C-831E-B57702B381C5}"/>
              </a:ext>
            </a:extLst>
          </p:cNvPr>
          <p:cNvPicPr>
            <a:picLocks noChangeAspect="1"/>
          </p:cNvPicPr>
          <p:nvPr/>
        </p:nvPicPr>
        <p:blipFill>
          <a:blip r:embed="rId3"/>
          <a:stretch>
            <a:fillRect/>
          </a:stretch>
        </p:blipFill>
        <p:spPr>
          <a:xfrm>
            <a:off x="1596304" y="805435"/>
            <a:ext cx="6143206" cy="2954193"/>
          </a:xfrm>
          <a:prstGeom prst="rect">
            <a:avLst/>
          </a:prstGeom>
        </p:spPr>
      </p:pic>
      <p:pic>
        <p:nvPicPr>
          <p:cNvPr id="7" name="Imagen 6">
            <a:extLst>
              <a:ext uri="{FF2B5EF4-FFF2-40B4-BE49-F238E27FC236}">
                <a16:creationId xmlns:a16="http://schemas.microsoft.com/office/drawing/2014/main" id="{2484E6DA-E7A0-EC33-A177-03BDABCAF99C}"/>
              </a:ext>
            </a:extLst>
          </p:cNvPr>
          <p:cNvPicPr>
            <a:picLocks noChangeAspect="1"/>
          </p:cNvPicPr>
          <p:nvPr/>
        </p:nvPicPr>
        <p:blipFill>
          <a:blip r:embed="rId4"/>
          <a:stretch>
            <a:fillRect/>
          </a:stretch>
        </p:blipFill>
        <p:spPr>
          <a:xfrm>
            <a:off x="5643418" y="3738328"/>
            <a:ext cx="6548582" cy="3119672"/>
          </a:xfrm>
          <a:prstGeom prst="rect">
            <a:avLst/>
          </a:prstGeom>
        </p:spPr>
      </p:pic>
      <p:pic>
        <p:nvPicPr>
          <p:cNvPr id="9" name="Imagen 8">
            <a:extLst>
              <a:ext uri="{FF2B5EF4-FFF2-40B4-BE49-F238E27FC236}">
                <a16:creationId xmlns:a16="http://schemas.microsoft.com/office/drawing/2014/main" id="{CBBA0710-B8FA-CEDA-B691-CB465BE59A0C}"/>
              </a:ext>
            </a:extLst>
          </p:cNvPr>
          <p:cNvPicPr>
            <a:picLocks noChangeAspect="1"/>
          </p:cNvPicPr>
          <p:nvPr/>
        </p:nvPicPr>
        <p:blipFill>
          <a:blip r:embed="rId5"/>
          <a:stretch>
            <a:fillRect/>
          </a:stretch>
        </p:blipFill>
        <p:spPr>
          <a:xfrm>
            <a:off x="7739510" y="805434"/>
            <a:ext cx="4389875" cy="2954193"/>
          </a:xfrm>
          <a:prstGeom prst="rect">
            <a:avLst/>
          </a:prstGeom>
        </p:spPr>
      </p:pic>
      <p:pic>
        <p:nvPicPr>
          <p:cNvPr id="13" name="Imagen 12">
            <a:extLst>
              <a:ext uri="{FF2B5EF4-FFF2-40B4-BE49-F238E27FC236}">
                <a16:creationId xmlns:a16="http://schemas.microsoft.com/office/drawing/2014/main" id="{E00F5AC6-8758-6659-CFF3-9F05E122D8C1}"/>
              </a:ext>
            </a:extLst>
          </p:cNvPr>
          <p:cNvPicPr>
            <a:picLocks noChangeAspect="1"/>
          </p:cNvPicPr>
          <p:nvPr/>
        </p:nvPicPr>
        <p:blipFill>
          <a:blip r:embed="rId6"/>
          <a:stretch>
            <a:fillRect/>
          </a:stretch>
        </p:blipFill>
        <p:spPr>
          <a:xfrm>
            <a:off x="2150915" y="3831717"/>
            <a:ext cx="3631049" cy="2954193"/>
          </a:xfrm>
          <a:prstGeom prst="rect">
            <a:avLst/>
          </a:prstGeom>
        </p:spPr>
      </p:pic>
    </p:spTree>
    <p:extLst>
      <p:ext uri="{BB962C8B-B14F-4D97-AF65-F5344CB8AC3E}">
        <p14:creationId xmlns:p14="http://schemas.microsoft.com/office/powerpoint/2010/main" val="1507006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382700" y="-2338"/>
            <a:ext cx="10018800" cy="664725"/>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RPA</a:t>
            </a:r>
            <a:endParaRPr sz="3750" dirty="0"/>
          </a:p>
        </p:txBody>
      </p:sp>
      <p:sp>
        <p:nvSpPr>
          <p:cNvPr id="840" name="Google Shape;840;g1dccf8cd004_2_25"/>
          <p:cNvSpPr txBox="1">
            <a:spLocks noGrp="1"/>
          </p:cNvSpPr>
          <p:nvPr>
            <p:ph type="body" idx="1"/>
          </p:nvPr>
        </p:nvSpPr>
        <p:spPr>
          <a:xfrm>
            <a:off x="1106873" y="554232"/>
            <a:ext cx="10206181" cy="6117104"/>
          </a:xfrm>
          <a:prstGeom prst="rect">
            <a:avLst/>
          </a:prstGeom>
        </p:spPr>
        <p:txBody>
          <a:bodyPr spcFirstLastPara="1" wrap="square" lIns="91425" tIns="45700" rIns="91425" bIns="45700" anchor="ctr" anchorCtr="0">
            <a:normAutofit fontScale="92500" lnSpcReduction="10000"/>
          </a:bodyPr>
          <a:lstStyle/>
          <a:p>
            <a:pPr marL="82550" marR="0" lvl="0" indent="0" algn="l" rtl="0">
              <a:lnSpc>
                <a:spcPct val="100000"/>
              </a:lnSpc>
              <a:spcBef>
                <a:spcPts val="0"/>
              </a:spcBef>
              <a:spcAft>
                <a:spcPts val="0"/>
              </a:spcAft>
              <a:buClr>
                <a:srgbClr val="374151"/>
              </a:buClr>
              <a:buSzPts val="2300"/>
              <a:buNone/>
            </a:pPr>
            <a:r>
              <a:rPr lang="es-ES" sz="2600" b="1" dirty="0">
                <a:solidFill>
                  <a:srgbClr val="374151"/>
                </a:solidFill>
              </a:rPr>
              <a:t>Robotic Process Automation </a:t>
            </a:r>
            <a:r>
              <a:rPr lang="es-AR" sz="2600" b="1" dirty="0">
                <a:solidFill>
                  <a:srgbClr val="374151"/>
                </a:solidFill>
              </a:rPr>
              <a:t>(RPA):</a:t>
            </a:r>
          </a:p>
          <a:p>
            <a:pPr marL="82550" indent="0" algn="just">
              <a:spcBef>
                <a:spcPts val="0"/>
              </a:spcBef>
              <a:buClr>
                <a:srgbClr val="374151"/>
              </a:buClr>
              <a:buSzPts val="2300"/>
              <a:buNone/>
            </a:pPr>
            <a:endParaRPr lang="es-ES" sz="2300" dirty="0">
              <a:solidFill>
                <a:srgbClr val="374151"/>
              </a:solidFill>
            </a:endParaRPr>
          </a:p>
          <a:p>
            <a:pPr marL="82550" indent="0" algn="just">
              <a:spcBef>
                <a:spcPts val="0"/>
              </a:spcBef>
              <a:buClr>
                <a:srgbClr val="374151"/>
              </a:buClr>
              <a:buSzPts val="2300"/>
              <a:buNone/>
            </a:pPr>
            <a:r>
              <a:rPr lang="es-ES" sz="2300" dirty="0">
                <a:solidFill>
                  <a:srgbClr val="374151"/>
                </a:solidFill>
              </a:rPr>
              <a:t>Es una </a:t>
            </a:r>
            <a:r>
              <a:rPr lang="es-ES" sz="2300" dirty="0">
                <a:solidFill>
                  <a:schemeClr val="accent1">
                    <a:lumMod val="75000"/>
                  </a:schemeClr>
                </a:solidFill>
              </a:rPr>
              <a:t>tecnología de automatización </a:t>
            </a:r>
            <a:r>
              <a:rPr lang="es-ES" sz="2300" dirty="0">
                <a:solidFill>
                  <a:srgbClr val="374151"/>
                </a:solidFill>
              </a:rPr>
              <a:t>de procesos de negocio que </a:t>
            </a:r>
            <a:r>
              <a:rPr lang="es-ES" sz="2300" dirty="0">
                <a:solidFill>
                  <a:schemeClr val="accent1">
                    <a:lumMod val="75000"/>
                  </a:schemeClr>
                </a:solidFill>
              </a:rPr>
              <a:t>usa robots </a:t>
            </a:r>
            <a:r>
              <a:rPr lang="es-ES" sz="2300" dirty="0">
                <a:solidFill>
                  <a:srgbClr val="374151"/>
                </a:solidFill>
              </a:rPr>
              <a:t>de software virtuales, también conocidos como robots digitales o </a:t>
            </a:r>
            <a:r>
              <a:rPr lang="es-ES" sz="2300" dirty="0" err="1">
                <a:solidFill>
                  <a:srgbClr val="374151"/>
                </a:solidFill>
              </a:rPr>
              <a:t>bots</a:t>
            </a:r>
            <a:r>
              <a:rPr lang="es-ES" sz="2300" dirty="0">
                <a:solidFill>
                  <a:srgbClr val="374151"/>
                </a:solidFill>
              </a:rPr>
              <a:t>, para que </a:t>
            </a:r>
            <a:r>
              <a:rPr lang="es-ES" sz="2300" dirty="0">
                <a:solidFill>
                  <a:schemeClr val="accent1">
                    <a:lumMod val="75000"/>
                  </a:schemeClr>
                </a:solidFill>
              </a:rPr>
              <a:t>realicen tareas </a:t>
            </a:r>
            <a:r>
              <a:rPr lang="es-ES" sz="2300" dirty="0">
                <a:solidFill>
                  <a:srgbClr val="374151"/>
                </a:solidFill>
              </a:rPr>
              <a:t>o trabajos manuales que consumen tiempo.</a:t>
            </a:r>
          </a:p>
          <a:p>
            <a:pPr marL="82550" indent="0" algn="just">
              <a:lnSpc>
                <a:spcPct val="110000"/>
              </a:lnSpc>
              <a:spcBef>
                <a:spcPts val="0"/>
              </a:spcBef>
              <a:buClr>
                <a:srgbClr val="374151"/>
              </a:buClr>
              <a:buSzPts val="2300"/>
              <a:buNone/>
            </a:pPr>
            <a:endParaRPr lang="es-ES" sz="2300" dirty="0">
              <a:solidFill>
                <a:srgbClr val="374151"/>
              </a:solidFill>
            </a:endParaRPr>
          </a:p>
          <a:p>
            <a:pPr marL="82550" indent="0" algn="just">
              <a:lnSpc>
                <a:spcPct val="110000"/>
              </a:lnSpc>
              <a:spcBef>
                <a:spcPts val="0"/>
              </a:spcBef>
              <a:buClr>
                <a:srgbClr val="374151"/>
              </a:buClr>
              <a:buSzPts val="2300"/>
              <a:buNone/>
            </a:pPr>
            <a:r>
              <a:rPr lang="es-ES" sz="2300" dirty="0">
                <a:solidFill>
                  <a:srgbClr val="374151"/>
                </a:solidFill>
              </a:rPr>
              <a:t>Un </a:t>
            </a:r>
            <a:r>
              <a:rPr lang="es-ES" sz="2300" dirty="0" err="1">
                <a:solidFill>
                  <a:schemeClr val="accent1">
                    <a:lumMod val="75000"/>
                  </a:schemeClr>
                </a:solidFill>
              </a:rPr>
              <a:t>bot</a:t>
            </a:r>
            <a:r>
              <a:rPr lang="es-ES" sz="2300" dirty="0">
                <a:solidFill>
                  <a:srgbClr val="374151"/>
                </a:solidFill>
              </a:rPr>
              <a:t> de software es un </a:t>
            </a:r>
            <a:r>
              <a:rPr lang="es-ES" sz="2300" dirty="0">
                <a:solidFill>
                  <a:schemeClr val="accent1">
                    <a:lumMod val="75000"/>
                  </a:schemeClr>
                </a:solidFill>
              </a:rPr>
              <a:t>programa de computadora </a:t>
            </a:r>
            <a:r>
              <a:rPr lang="es-ES" sz="2300" dirty="0">
                <a:solidFill>
                  <a:srgbClr val="374151"/>
                </a:solidFill>
              </a:rPr>
              <a:t>diseñado para realizar acciones específicas. Creados para realizar actividades simples o complejas, los </a:t>
            </a:r>
            <a:r>
              <a:rPr lang="es-ES" sz="2300" dirty="0" err="1">
                <a:solidFill>
                  <a:srgbClr val="374151"/>
                </a:solidFill>
              </a:rPr>
              <a:t>bots</a:t>
            </a:r>
            <a:r>
              <a:rPr lang="es-ES" sz="2300" dirty="0">
                <a:solidFill>
                  <a:srgbClr val="374151"/>
                </a:solidFill>
              </a:rPr>
              <a:t> </a:t>
            </a:r>
            <a:r>
              <a:rPr lang="es-ES" sz="2300" dirty="0">
                <a:solidFill>
                  <a:schemeClr val="accent1">
                    <a:lumMod val="75000"/>
                  </a:schemeClr>
                </a:solidFill>
              </a:rPr>
              <a:t>automatizan</a:t>
            </a:r>
            <a:r>
              <a:rPr lang="es-ES" sz="2300" dirty="0">
                <a:solidFill>
                  <a:srgbClr val="374151"/>
                </a:solidFill>
              </a:rPr>
              <a:t> procesos que implican </a:t>
            </a:r>
            <a:r>
              <a:rPr lang="es-ES" sz="2300" dirty="0">
                <a:solidFill>
                  <a:schemeClr val="accent1">
                    <a:lumMod val="75000"/>
                  </a:schemeClr>
                </a:solidFill>
              </a:rPr>
              <a:t>tareas repetitivas</a:t>
            </a:r>
            <a:r>
              <a:rPr lang="es-ES" sz="2300" dirty="0">
                <a:solidFill>
                  <a:srgbClr val="374151"/>
                </a:solidFill>
              </a:rPr>
              <a:t>. Las versiones más elaboradas de los </a:t>
            </a:r>
            <a:r>
              <a:rPr lang="es-ES" sz="2300" dirty="0" err="1">
                <a:solidFill>
                  <a:srgbClr val="374151"/>
                </a:solidFill>
              </a:rPr>
              <a:t>bots</a:t>
            </a:r>
            <a:r>
              <a:rPr lang="es-ES" sz="2300" dirty="0">
                <a:solidFill>
                  <a:srgbClr val="374151"/>
                </a:solidFill>
              </a:rPr>
              <a:t> de software </a:t>
            </a:r>
            <a:r>
              <a:rPr lang="es-ES" sz="2300" dirty="0">
                <a:solidFill>
                  <a:schemeClr val="accent1">
                    <a:lumMod val="75000"/>
                  </a:schemeClr>
                </a:solidFill>
              </a:rPr>
              <a:t>simulan a los humanos</a:t>
            </a:r>
            <a:r>
              <a:rPr lang="es-ES" sz="2300" dirty="0">
                <a:solidFill>
                  <a:srgbClr val="374151"/>
                </a:solidFill>
              </a:rPr>
              <a:t>, o interactúan con ellos</a:t>
            </a:r>
            <a:r>
              <a:rPr lang="es-AR" sz="2300" dirty="0">
                <a:solidFill>
                  <a:srgbClr val="374151"/>
                </a:solidFill>
              </a:rPr>
              <a:t> </a:t>
            </a:r>
          </a:p>
          <a:p>
            <a:pPr marL="82550" indent="0" algn="just">
              <a:spcBef>
                <a:spcPts val="0"/>
              </a:spcBef>
              <a:buClr>
                <a:srgbClr val="374151"/>
              </a:buClr>
              <a:buSzPts val="2300"/>
              <a:buNone/>
            </a:pPr>
            <a:endParaRPr lang="es-AR" sz="2300" dirty="0">
              <a:solidFill>
                <a:srgbClr val="374151"/>
              </a:solidFill>
            </a:endParaRPr>
          </a:p>
          <a:p>
            <a:pPr marL="82550" indent="0" algn="just">
              <a:spcBef>
                <a:spcPts val="0"/>
              </a:spcBef>
              <a:buClr>
                <a:srgbClr val="374151"/>
              </a:buClr>
              <a:buSzPts val="2300"/>
              <a:buNone/>
            </a:pPr>
            <a:r>
              <a:rPr lang="es-ES" sz="2300" dirty="0">
                <a:solidFill>
                  <a:srgbClr val="374151"/>
                </a:solidFill>
              </a:rPr>
              <a:t>La tecnología de automatización robótica de procesos maneja varias actividades, entre las que se incluyen: </a:t>
            </a:r>
          </a:p>
          <a:p>
            <a:pPr marL="425450" indent="-342900" algn="just">
              <a:spcBef>
                <a:spcPts val="0"/>
              </a:spcBef>
              <a:buClr>
                <a:srgbClr val="374151"/>
              </a:buClr>
              <a:buSzPts val="2300"/>
            </a:pPr>
            <a:r>
              <a:rPr lang="es-ES" sz="2300" dirty="0">
                <a:solidFill>
                  <a:schemeClr val="accent1">
                    <a:lumMod val="75000"/>
                  </a:schemeClr>
                </a:solidFill>
              </a:rPr>
              <a:t>Tareas manuales y repetitivas</a:t>
            </a:r>
            <a:r>
              <a:rPr lang="es-ES" sz="2300" dirty="0">
                <a:solidFill>
                  <a:srgbClr val="374151"/>
                </a:solidFill>
              </a:rPr>
              <a:t>: interacciones con datos de múltiples fuentes, como Microsoft Excel, portales de proveedores y otras fuentes</a:t>
            </a:r>
          </a:p>
          <a:p>
            <a:pPr marL="425450" indent="-342900" algn="just">
              <a:spcBef>
                <a:spcPts val="0"/>
              </a:spcBef>
              <a:buClr>
                <a:srgbClr val="374151"/>
              </a:buClr>
              <a:buSzPts val="2300"/>
            </a:pPr>
            <a:r>
              <a:rPr lang="es-ES" sz="2300" dirty="0">
                <a:solidFill>
                  <a:schemeClr val="accent1">
                    <a:lumMod val="75000"/>
                  </a:schemeClr>
                </a:solidFill>
              </a:rPr>
              <a:t>Tareas de gran volumen</a:t>
            </a:r>
            <a:r>
              <a:rPr lang="es-ES" sz="2300" dirty="0">
                <a:solidFill>
                  <a:srgbClr val="374151"/>
                </a:solidFill>
              </a:rPr>
              <a:t>: pasos del proceso que deben realizarse una y otra vez, por ejemplo, las migraciones de datos y los flujos de trabajo de aprobación</a:t>
            </a:r>
          </a:p>
          <a:p>
            <a:pPr marL="425450" indent="-342900" algn="just">
              <a:spcBef>
                <a:spcPts val="0"/>
              </a:spcBef>
              <a:buClr>
                <a:srgbClr val="374151"/>
              </a:buClr>
              <a:buSzPts val="2300"/>
            </a:pPr>
            <a:r>
              <a:rPr lang="es-ES" sz="2300" dirty="0">
                <a:solidFill>
                  <a:schemeClr val="accent1">
                    <a:lumMod val="75000"/>
                  </a:schemeClr>
                </a:solidFill>
              </a:rPr>
              <a:t>Tareas de sistemas múltiples</a:t>
            </a:r>
            <a:r>
              <a:rPr lang="es-ES" sz="2300" dirty="0">
                <a:solidFill>
                  <a:srgbClr val="374151"/>
                </a:solidFill>
              </a:rPr>
              <a:t>: acceso a diferentes aplicaciones, como apps web, software de terceros, y otras .</a:t>
            </a:r>
          </a:p>
          <a:p>
            <a:pPr marL="82550" indent="0" algn="just">
              <a:spcBef>
                <a:spcPts val="0"/>
              </a:spcBef>
              <a:buClr>
                <a:srgbClr val="374151"/>
              </a:buClr>
              <a:buSzPts val="2300"/>
              <a:buNone/>
            </a:pPr>
            <a:endParaRPr sz="2300" dirty="0">
              <a:solidFill>
                <a:srgbClr val="374151"/>
              </a:solidFill>
              <a:highlight>
                <a:srgbClr val="F7F7F8"/>
              </a:highlight>
            </a:endParaRPr>
          </a:p>
        </p:txBody>
      </p:sp>
    </p:spTree>
    <p:extLst>
      <p:ext uri="{BB962C8B-B14F-4D97-AF65-F5344CB8AC3E}">
        <p14:creationId xmlns:p14="http://schemas.microsoft.com/office/powerpoint/2010/main" val="308720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1dccf8cd004_2_8"/>
          <p:cNvSpPr txBox="1">
            <a:spLocks noGrp="1"/>
          </p:cNvSpPr>
          <p:nvPr>
            <p:ph type="title"/>
          </p:nvPr>
        </p:nvSpPr>
        <p:spPr>
          <a:xfrm>
            <a:off x="1389230" y="36428"/>
            <a:ext cx="10018800" cy="804600"/>
          </a:xfrm>
          <a:prstGeom prst="rect">
            <a:avLst/>
          </a:prstGeom>
        </p:spPr>
        <p:txBody>
          <a:bodyPr spcFirstLastPara="1" wrap="square" lIns="91425" tIns="45700" rIns="91425" bIns="45700" anchor="ctr" anchorCtr="0">
            <a:normAutofit/>
          </a:bodyPr>
          <a:lstStyle/>
          <a:p>
            <a:pPr marL="457200" lvl="0" indent="0" algn="ctr" rtl="0">
              <a:spcBef>
                <a:spcPts val="0"/>
              </a:spcBef>
              <a:spcAft>
                <a:spcPts val="0"/>
              </a:spcAft>
              <a:buClr>
                <a:schemeClr val="dk1"/>
              </a:buClr>
              <a:buSzPts val="1100"/>
              <a:buFont typeface="Arial"/>
              <a:buNone/>
            </a:pPr>
            <a:r>
              <a:rPr lang="es-AR" sz="3750" dirty="0"/>
              <a:t>Unidad 3: Transformación digital </a:t>
            </a:r>
            <a:endParaRPr dirty="0"/>
          </a:p>
        </p:txBody>
      </p:sp>
      <p:sp>
        <p:nvSpPr>
          <p:cNvPr id="822" name="Google Shape;822;g1dccf8cd004_2_8"/>
          <p:cNvSpPr txBox="1">
            <a:spLocks noGrp="1"/>
          </p:cNvSpPr>
          <p:nvPr>
            <p:ph type="body" idx="1"/>
          </p:nvPr>
        </p:nvSpPr>
        <p:spPr>
          <a:xfrm>
            <a:off x="1089892" y="593213"/>
            <a:ext cx="10409382" cy="5985164"/>
          </a:xfrm>
          <a:prstGeom prst="rect">
            <a:avLst/>
          </a:prstGeom>
        </p:spPr>
        <p:txBody>
          <a:bodyPr spcFirstLastPara="1" wrap="square" lIns="91425" tIns="45700" rIns="91425" bIns="45700" anchor="ctr" anchorCtr="0">
            <a:normAutofit fontScale="77500" lnSpcReduction="20000"/>
          </a:bodyPr>
          <a:lstStyle/>
          <a:p>
            <a:pPr marL="914400" marR="0" lvl="0" indent="0" algn="just" rtl="0">
              <a:lnSpc>
                <a:spcPct val="100000"/>
              </a:lnSpc>
              <a:spcBef>
                <a:spcPts val="0"/>
              </a:spcBef>
              <a:spcAft>
                <a:spcPts val="0"/>
              </a:spcAft>
              <a:buNone/>
            </a:pPr>
            <a:endParaRPr sz="2000" dirty="0">
              <a:solidFill>
                <a:srgbClr val="374151"/>
              </a:solidFill>
              <a:highlight>
                <a:srgbClr val="F7F7F8"/>
              </a:highlight>
            </a:endParaRPr>
          </a:p>
          <a:p>
            <a:pPr marL="62865" indent="0" algn="just">
              <a:buNone/>
            </a:pPr>
            <a:r>
              <a:rPr lang="es-ES" sz="2800" b="1" dirty="0">
                <a:solidFill>
                  <a:srgbClr val="374151"/>
                </a:solidFill>
              </a:rPr>
              <a:t>Fases de la Transformación Digital:</a:t>
            </a:r>
          </a:p>
          <a:p>
            <a:pPr marL="62865" indent="0" algn="just">
              <a:buNone/>
            </a:pPr>
            <a:endParaRPr lang="es-ES" sz="2100" dirty="0">
              <a:solidFill>
                <a:srgbClr val="374151"/>
              </a:solidFill>
            </a:endParaRPr>
          </a:p>
          <a:p>
            <a:pPr algn="just">
              <a:buFont typeface="+mj-lt"/>
              <a:buAutoNum type="arabicPeriod"/>
            </a:pPr>
            <a:r>
              <a:rPr lang="es-ES" sz="2100" dirty="0">
                <a:solidFill>
                  <a:schemeClr val="accent1">
                    <a:lumMod val="75000"/>
                  </a:schemeClr>
                </a:solidFill>
              </a:rPr>
              <a:t>IDENTIFICACIÓN</a:t>
            </a:r>
            <a:r>
              <a:rPr lang="es-ES" sz="2100" dirty="0">
                <a:solidFill>
                  <a:srgbClr val="374151"/>
                </a:solidFill>
              </a:rPr>
              <a:t>: En primer lugar se investigan las tecnologías que se aplican en el sector, tanto la de tus competidores como las tuyas propias. Responde a preguntas como, ‘¿qué tipo de tecnologías existen en el mercado, cuáles aplican los competidores y cuáles podrían tener un impacto positivo en tu empresa?’.</a:t>
            </a:r>
          </a:p>
          <a:p>
            <a:pPr algn="just">
              <a:buFont typeface="+mj-lt"/>
              <a:buAutoNum type="arabicPeriod"/>
            </a:pPr>
            <a:endParaRPr lang="es-ES" sz="2100" dirty="0">
              <a:solidFill>
                <a:schemeClr val="accent1">
                  <a:lumMod val="75000"/>
                </a:schemeClr>
              </a:solidFill>
            </a:endParaRPr>
          </a:p>
          <a:p>
            <a:pPr algn="just">
              <a:buFont typeface="+mj-lt"/>
              <a:buAutoNum type="arabicPeriod"/>
            </a:pPr>
            <a:r>
              <a:rPr lang="es-ES" sz="2100" dirty="0">
                <a:solidFill>
                  <a:schemeClr val="accent1">
                    <a:lumMod val="75000"/>
                  </a:schemeClr>
                </a:solidFill>
              </a:rPr>
              <a:t>ANÁLISIS:</a:t>
            </a:r>
            <a:r>
              <a:rPr lang="es-ES" sz="2100" dirty="0">
                <a:solidFill>
                  <a:srgbClr val="374151"/>
                </a:solidFill>
              </a:rPr>
              <a:t> Identificada la necesidad de actualizarse hacia un modelo de negocio más innovador y tecnológico, evalúa la viabilidad de tu plan de transformación digital respondiendo a preguntas del tipo, ‘¿cómo puede tu negocio responder al uso de las nuevas tecnologías?', ‘¿cuáles podrían suponer una amenaza y de qué forma podrían llegar a ser una oportunidad?', ‘¿quiénes serán los responsables de liderar el proceso de transición tecnológica y qué pasos se darán?’. </a:t>
            </a:r>
          </a:p>
          <a:p>
            <a:pPr algn="just">
              <a:buFont typeface="+mj-lt"/>
              <a:buAutoNum type="arabicPeriod"/>
            </a:pPr>
            <a:endParaRPr lang="es-ES" sz="2100" dirty="0">
              <a:solidFill>
                <a:schemeClr val="accent1">
                  <a:lumMod val="75000"/>
                </a:schemeClr>
              </a:solidFill>
            </a:endParaRPr>
          </a:p>
          <a:p>
            <a:pPr algn="just">
              <a:buFont typeface="+mj-lt"/>
              <a:buAutoNum type="arabicPeriod"/>
            </a:pPr>
            <a:r>
              <a:rPr lang="es-ES" sz="2100" dirty="0">
                <a:solidFill>
                  <a:schemeClr val="accent1">
                    <a:lumMod val="75000"/>
                  </a:schemeClr>
                </a:solidFill>
              </a:rPr>
              <a:t>TRANSICIÓN: </a:t>
            </a:r>
            <a:r>
              <a:rPr lang="es-ES" sz="2100" dirty="0">
                <a:solidFill>
                  <a:srgbClr val="374151"/>
                </a:solidFill>
              </a:rPr>
              <a:t>Llega el momento de poner en juego todas las capacidades internas, así como de crear una serie de vínculos con agentes externos que hagan posible la transformación digital (a pesar de no haber aún beneficios en los primeros meses). Aquí hay que responder a preguntas como ‘¿de qué forma se ha de liderar el cambio para favorecer la constante adaptación tecnológica ahora y en el futuro?’.</a:t>
            </a:r>
          </a:p>
          <a:p>
            <a:pPr algn="just">
              <a:buFont typeface="+mj-lt"/>
              <a:buAutoNum type="arabicPeriod"/>
            </a:pPr>
            <a:endParaRPr lang="es-ES" sz="2100" dirty="0">
              <a:solidFill>
                <a:schemeClr val="accent1">
                  <a:lumMod val="75000"/>
                </a:schemeClr>
              </a:solidFill>
            </a:endParaRPr>
          </a:p>
          <a:p>
            <a:pPr algn="just">
              <a:buFont typeface="+mj-lt"/>
              <a:buAutoNum type="arabicPeriod"/>
            </a:pPr>
            <a:r>
              <a:rPr lang="es-ES" sz="2100" dirty="0">
                <a:solidFill>
                  <a:schemeClr val="accent1">
                    <a:lumMod val="75000"/>
                  </a:schemeClr>
                </a:solidFill>
              </a:rPr>
              <a:t>EJECUCIÓN:</a:t>
            </a:r>
            <a:r>
              <a:rPr lang="es-ES" sz="2100" dirty="0">
                <a:solidFill>
                  <a:srgbClr val="374151"/>
                </a:solidFill>
              </a:rPr>
              <a:t> En este punto ya existe cierto control sobre el cambio implementado, por lo que llegar el momento de medir y evaluar cuáles son las tecnologías y estrategias más beneficiosas para la empresa, con preguntas como ‘¿cómo colaborar dentro del entorno digital para fomentar la innovación y la adaptación tecnológica de forma constante?’.</a:t>
            </a:r>
          </a:p>
          <a:p>
            <a:pPr algn="just">
              <a:buFont typeface="+mj-lt"/>
              <a:buAutoNum type="arabicPeriod"/>
            </a:pPr>
            <a:endParaRPr lang="es-ES" sz="2100" dirty="0">
              <a:solidFill>
                <a:schemeClr val="accent1">
                  <a:lumMod val="75000"/>
                </a:schemeClr>
              </a:solidFill>
            </a:endParaRPr>
          </a:p>
          <a:p>
            <a:pPr algn="just">
              <a:buFont typeface="+mj-lt"/>
              <a:buAutoNum type="arabicPeriod"/>
            </a:pPr>
            <a:r>
              <a:rPr lang="es-ES" sz="2100" dirty="0">
                <a:solidFill>
                  <a:schemeClr val="accent1">
                    <a:lumMod val="75000"/>
                  </a:schemeClr>
                </a:solidFill>
              </a:rPr>
              <a:t>OPTIMIZACIÓN:</a:t>
            </a:r>
            <a:r>
              <a:rPr lang="es-ES" sz="2100" dirty="0">
                <a:solidFill>
                  <a:srgbClr val="374151"/>
                </a:solidFill>
              </a:rPr>
              <a:t> Superadas las 4 primeras fases, se empiezan a obtener beneficios reales de la transformación digital, y se hace posible la optimización de recursos para conseguir un mayor ratio de conversión (piensa que la digitalización genera más producción a un menor coste, lo que no implica necesariamente reducción de personal).</a:t>
            </a:r>
          </a:p>
          <a:p>
            <a:pPr marL="0" lvl="0" indent="0" algn="l" rtl="0">
              <a:spcBef>
                <a:spcPts val="0"/>
              </a:spcBef>
              <a:spcAft>
                <a:spcPts val="0"/>
              </a:spcAft>
              <a:buNone/>
            </a:pPr>
            <a:endParaRPr sz="1800" dirty="0">
              <a:solidFill>
                <a:srgbClr val="374151"/>
              </a:solidFill>
              <a:highlight>
                <a:srgbClr val="F7F7F8"/>
              </a:highlight>
            </a:endParaRPr>
          </a:p>
          <a:p>
            <a:pPr marL="914400" lvl="0" indent="0" algn="l" rtl="0">
              <a:spcBef>
                <a:spcPts val="0"/>
              </a:spcBef>
              <a:spcAft>
                <a:spcPts val="0"/>
              </a:spcAft>
              <a:buClr>
                <a:schemeClr val="dk1"/>
              </a:buClr>
              <a:buSzPts val="1100"/>
              <a:buFont typeface="Arial"/>
              <a:buNone/>
            </a:pPr>
            <a:endParaRPr sz="1800" dirty="0">
              <a:solidFill>
                <a:srgbClr val="374151"/>
              </a:solidFill>
              <a:highlight>
                <a:srgbClr val="F7F7F8"/>
              </a:highlight>
            </a:endParaRPr>
          </a:p>
        </p:txBody>
      </p:sp>
    </p:spTree>
    <p:extLst>
      <p:ext uri="{BB962C8B-B14F-4D97-AF65-F5344CB8AC3E}">
        <p14:creationId xmlns:p14="http://schemas.microsoft.com/office/powerpoint/2010/main" val="3193179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382700" y="-2338"/>
            <a:ext cx="10018800" cy="664725"/>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RPA</a:t>
            </a:r>
            <a:endParaRPr sz="3750" dirty="0"/>
          </a:p>
        </p:txBody>
      </p:sp>
      <p:sp>
        <p:nvSpPr>
          <p:cNvPr id="840" name="Google Shape;840;g1dccf8cd004_2_25"/>
          <p:cNvSpPr txBox="1">
            <a:spLocks noGrp="1"/>
          </p:cNvSpPr>
          <p:nvPr>
            <p:ph type="body" idx="1"/>
          </p:nvPr>
        </p:nvSpPr>
        <p:spPr>
          <a:xfrm>
            <a:off x="1289009" y="370448"/>
            <a:ext cx="10206181" cy="6117104"/>
          </a:xfrm>
          <a:prstGeom prst="rect">
            <a:avLst/>
          </a:prstGeom>
        </p:spPr>
        <p:txBody>
          <a:bodyPr spcFirstLastPara="1" wrap="square" lIns="91425" tIns="45700" rIns="91425" bIns="45700" anchor="ctr" anchorCtr="0">
            <a:normAutofit/>
          </a:bodyPr>
          <a:lstStyle/>
          <a:p>
            <a:pPr marL="82550" marR="0" lvl="0" indent="0" algn="l" rtl="0">
              <a:lnSpc>
                <a:spcPct val="100000"/>
              </a:lnSpc>
              <a:spcBef>
                <a:spcPts val="0"/>
              </a:spcBef>
              <a:spcAft>
                <a:spcPts val="0"/>
              </a:spcAft>
              <a:buClr>
                <a:srgbClr val="374151"/>
              </a:buClr>
              <a:buSzPts val="2300"/>
              <a:buNone/>
            </a:pPr>
            <a:r>
              <a:rPr lang="es-ES" sz="2600" b="1" dirty="0">
                <a:solidFill>
                  <a:srgbClr val="374151"/>
                </a:solidFill>
              </a:rPr>
              <a:t>Tipos de RPA</a:t>
            </a:r>
            <a:r>
              <a:rPr lang="es-AR" sz="2600" b="1" dirty="0">
                <a:solidFill>
                  <a:srgbClr val="374151"/>
                </a:solidFill>
              </a:rPr>
              <a:t>:</a:t>
            </a:r>
          </a:p>
          <a:p>
            <a:pPr marL="82550" indent="0" algn="just">
              <a:lnSpc>
                <a:spcPct val="110000"/>
              </a:lnSpc>
              <a:spcBef>
                <a:spcPts val="0"/>
              </a:spcBef>
              <a:buClr>
                <a:srgbClr val="374151"/>
              </a:buClr>
              <a:buSzPts val="2300"/>
              <a:buNone/>
            </a:pPr>
            <a:endParaRPr lang="es-ES" sz="2300" dirty="0">
              <a:solidFill>
                <a:srgbClr val="374151"/>
              </a:solidFill>
            </a:endParaRPr>
          </a:p>
          <a:p>
            <a:pPr marL="82550" indent="0" algn="just">
              <a:spcBef>
                <a:spcPts val="0"/>
              </a:spcBef>
              <a:buClr>
                <a:srgbClr val="374151"/>
              </a:buClr>
              <a:buSzPts val="2300"/>
              <a:buNone/>
            </a:pPr>
            <a:r>
              <a:rPr lang="es-ES" sz="2300" dirty="0">
                <a:solidFill>
                  <a:srgbClr val="374151"/>
                </a:solidFill>
              </a:rPr>
              <a:t>Existen dos tipos diferentes de modelos de RPA: </a:t>
            </a:r>
          </a:p>
          <a:p>
            <a:pPr marL="425450" indent="-342900" algn="just">
              <a:spcBef>
                <a:spcPts val="0"/>
              </a:spcBef>
              <a:buClr>
                <a:srgbClr val="374151"/>
              </a:buClr>
              <a:buSzPts val="2300"/>
            </a:pPr>
            <a:endParaRPr lang="es-ES" sz="2300" dirty="0">
              <a:solidFill>
                <a:schemeClr val="accent1">
                  <a:lumMod val="75000"/>
                </a:schemeClr>
              </a:solidFill>
            </a:endParaRPr>
          </a:p>
          <a:p>
            <a:pPr marL="425450" indent="-342900" algn="just">
              <a:spcBef>
                <a:spcPts val="0"/>
              </a:spcBef>
              <a:buClr>
                <a:srgbClr val="374151"/>
              </a:buClr>
              <a:buSzPts val="2300"/>
            </a:pPr>
            <a:r>
              <a:rPr lang="es-ES" sz="2300" dirty="0">
                <a:solidFill>
                  <a:schemeClr val="accent1">
                    <a:lumMod val="75000"/>
                  </a:schemeClr>
                </a:solidFill>
              </a:rPr>
              <a:t>RPA no asistida</a:t>
            </a:r>
            <a:r>
              <a:rPr lang="es-ES" sz="2300" dirty="0">
                <a:solidFill>
                  <a:srgbClr val="374151"/>
                </a:solidFill>
              </a:rPr>
              <a:t>: los </a:t>
            </a:r>
            <a:r>
              <a:rPr lang="es-ES" sz="2300" dirty="0" err="1">
                <a:solidFill>
                  <a:srgbClr val="374151"/>
                </a:solidFill>
              </a:rPr>
              <a:t>bots</a:t>
            </a:r>
            <a:r>
              <a:rPr lang="es-ES" sz="2300" dirty="0">
                <a:solidFill>
                  <a:srgbClr val="374151"/>
                </a:solidFill>
              </a:rPr>
              <a:t> de software realizan el trabajo sin ninguna participación humana. En cambio, interactúan directamente con sistemas informáticos, y ejecutan un proceso o tarea de principio a fin. Normalmente, el </a:t>
            </a:r>
            <a:r>
              <a:rPr lang="es-ES" sz="2300" dirty="0" err="1">
                <a:solidFill>
                  <a:srgbClr val="374151"/>
                </a:solidFill>
              </a:rPr>
              <a:t>bot</a:t>
            </a:r>
            <a:r>
              <a:rPr lang="es-ES" sz="2300" dirty="0">
                <a:solidFill>
                  <a:srgbClr val="374151"/>
                </a:solidFill>
              </a:rPr>
              <a:t> de RPA se ejecuta en un servicio remoto y se activa en función de una programación o una condición de activación. </a:t>
            </a:r>
          </a:p>
          <a:p>
            <a:pPr marL="425450" indent="-342900" algn="just">
              <a:spcBef>
                <a:spcPts val="0"/>
              </a:spcBef>
              <a:buClr>
                <a:srgbClr val="374151"/>
              </a:buClr>
              <a:buSzPts val="2300"/>
            </a:pPr>
            <a:endParaRPr lang="es-ES" sz="2300" dirty="0">
              <a:solidFill>
                <a:schemeClr val="accent1">
                  <a:lumMod val="75000"/>
                </a:schemeClr>
              </a:solidFill>
            </a:endParaRPr>
          </a:p>
          <a:p>
            <a:pPr marL="425450" indent="-342900" algn="just">
              <a:spcBef>
                <a:spcPts val="0"/>
              </a:spcBef>
              <a:buClr>
                <a:srgbClr val="374151"/>
              </a:buClr>
              <a:buSzPts val="2300"/>
            </a:pPr>
            <a:r>
              <a:rPr lang="es-ES" sz="2300" dirty="0">
                <a:solidFill>
                  <a:schemeClr val="accent1">
                    <a:lumMod val="75000"/>
                  </a:schemeClr>
                </a:solidFill>
              </a:rPr>
              <a:t>RPA asistida</a:t>
            </a:r>
            <a:r>
              <a:rPr lang="es-ES" sz="2300" dirty="0">
                <a:solidFill>
                  <a:srgbClr val="374151"/>
                </a:solidFill>
              </a:rPr>
              <a:t>: también conocida como automatización robótica de escritorio, estos robots de software trabajan con humanos, y se centran en tareas que no pueden automatizarse por completo dentro de las cargas de trabajo o procesos más complejos. El </a:t>
            </a:r>
            <a:r>
              <a:rPr lang="es-ES" sz="2300" dirty="0" err="1">
                <a:solidFill>
                  <a:srgbClr val="374151"/>
                </a:solidFill>
              </a:rPr>
              <a:t>bot</a:t>
            </a:r>
            <a:r>
              <a:rPr lang="es-ES" sz="2300" dirty="0">
                <a:solidFill>
                  <a:srgbClr val="374151"/>
                </a:solidFill>
              </a:rPr>
              <a:t> de RPA se implementa en la estación de trabajo del usuario y se activa con la interacción con el usuario.</a:t>
            </a:r>
          </a:p>
          <a:p>
            <a:pPr marL="82550" indent="0" algn="just">
              <a:spcBef>
                <a:spcPts val="0"/>
              </a:spcBef>
              <a:buClr>
                <a:srgbClr val="374151"/>
              </a:buClr>
              <a:buSzPts val="2300"/>
              <a:buNone/>
            </a:pPr>
            <a:endParaRPr sz="2300" dirty="0">
              <a:solidFill>
                <a:srgbClr val="374151"/>
              </a:solidFill>
              <a:highlight>
                <a:srgbClr val="F7F7F8"/>
              </a:highlight>
            </a:endParaRPr>
          </a:p>
        </p:txBody>
      </p:sp>
    </p:spTree>
    <p:extLst>
      <p:ext uri="{BB962C8B-B14F-4D97-AF65-F5344CB8AC3E}">
        <p14:creationId xmlns:p14="http://schemas.microsoft.com/office/powerpoint/2010/main" val="188299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382700" y="-2338"/>
            <a:ext cx="10018800" cy="664725"/>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RPA</a:t>
            </a:r>
            <a:endParaRPr sz="3750" dirty="0"/>
          </a:p>
        </p:txBody>
      </p:sp>
      <p:pic>
        <p:nvPicPr>
          <p:cNvPr id="5" name="Imagen 4">
            <a:extLst>
              <a:ext uri="{FF2B5EF4-FFF2-40B4-BE49-F238E27FC236}">
                <a16:creationId xmlns:a16="http://schemas.microsoft.com/office/drawing/2014/main" id="{8D4AF046-D0D5-D111-E4D5-BE66479E7457}"/>
              </a:ext>
            </a:extLst>
          </p:cNvPr>
          <p:cNvPicPr>
            <a:picLocks noChangeAspect="1"/>
          </p:cNvPicPr>
          <p:nvPr/>
        </p:nvPicPr>
        <p:blipFill>
          <a:blip r:embed="rId3"/>
          <a:stretch>
            <a:fillRect/>
          </a:stretch>
        </p:blipFill>
        <p:spPr>
          <a:xfrm>
            <a:off x="1382700" y="621967"/>
            <a:ext cx="10205229" cy="5614065"/>
          </a:xfrm>
          <a:prstGeom prst="rect">
            <a:avLst/>
          </a:prstGeom>
        </p:spPr>
      </p:pic>
    </p:spTree>
    <p:extLst>
      <p:ext uri="{BB962C8B-B14F-4D97-AF65-F5344CB8AC3E}">
        <p14:creationId xmlns:p14="http://schemas.microsoft.com/office/powerpoint/2010/main" val="1432277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234919" y="16135"/>
            <a:ext cx="10018800" cy="627780"/>
          </a:xfrm>
          <a:prstGeom prst="rect">
            <a:avLst/>
          </a:prstGeom>
        </p:spPr>
        <p:txBody>
          <a:bodyPr spcFirstLastPara="1" wrap="square" lIns="91425" tIns="45700" rIns="91425" bIns="45700" anchor="ctr" anchorCtr="0">
            <a:normAutofit fontScale="90000"/>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Redes Neurales</a:t>
            </a:r>
            <a:endParaRPr sz="3750" dirty="0"/>
          </a:p>
        </p:txBody>
      </p:sp>
      <p:sp>
        <p:nvSpPr>
          <p:cNvPr id="840" name="Google Shape;840;g1dccf8cd004_2_25"/>
          <p:cNvSpPr txBox="1">
            <a:spLocks noGrp="1"/>
          </p:cNvSpPr>
          <p:nvPr>
            <p:ph type="body" idx="1"/>
          </p:nvPr>
        </p:nvSpPr>
        <p:spPr>
          <a:xfrm>
            <a:off x="1372047" y="506263"/>
            <a:ext cx="10353963" cy="6043211"/>
          </a:xfrm>
          <a:prstGeom prst="rect">
            <a:avLst/>
          </a:prstGeom>
        </p:spPr>
        <p:txBody>
          <a:bodyPr spcFirstLastPara="1" wrap="square" lIns="91425" tIns="45700" rIns="91425" bIns="45700" anchor="ctr" anchorCtr="0">
            <a:normAutofit fontScale="25000" lnSpcReduction="20000"/>
          </a:bodyPr>
          <a:lstStyle/>
          <a:p>
            <a:pPr marL="82550" marR="0" lvl="0" indent="0" algn="l" rtl="0">
              <a:lnSpc>
                <a:spcPct val="100000"/>
              </a:lnSpc>
              <a:spcBef>
                <a:spcPts val="0"/>
              </a:spcBef>
              <a:spcAft>
                <a:spcPts val="0"/>
              </a:spcAft>
              <a:buClr>
                <a:srgbClr val="374151"/>
              </a:buClr>
              <a:buSzPts val="2300"/>
              <a:buNone/>
            </a:pPr>
            <a:r>
              <a:rPr lang="es-AR" sz="9600" dirty="0">
                <a:solidFill>
                  <a:srgbClr val="374151"/>
                </a:solidFill>
              </a:rPr>
              <a:t>Redes Neurales:</a:t>
            </a:r>
          </a:p>
          <a:p>
            <a:pPr marL="82550" marR="0" lvl="0" indent="0" algn="just" rtl="0">
              <a:lnSpc>
                <a:spcPct val="100000"/>
              </a:lnSpc>
              <a:spcBef>
                <a:spcPts val="0"/>
              </a:spcBef>
              <a:spcAft>
                <a:spcPts val="0"/>
              </a:spcAft>
              <a:buClr>
                <a:srgbClr val="374151"/>
              </a:buClr>
              <a:buSzPts val="2300"/>
              <a:buNone/>
            </a:pPr>
            <a:endParaRPr lang="es-ES" sz="3700" dirty="0">
              <a:solidFill>
                <a:srgbClr val="374151"/>
              </a:solidFill>
            </a:endParaRPr>
          </a:p>
          <a:p>
            <a:pPr marL="82550" marR="0" lvl="0" indent="0" algn="just" rtl="0">
              <a:lnSpc>
                <a:spcPct val="100000"/>
              </a:lnSpc>
              <a:spcBef>
                <a:spcPts val="0"/>
              </a:spcBef>
              <a:spcAft>
                <a:spcPts val="0"/>
              </a:spcAft>
              <a:buClr>
                <a:srgbClr val="374151"/>
              </a:buClr>
              <a:buSzPts val="2300"/>
              <a:buNone/>
            </a:pPr>
            <a:r>
              <a:rPr lang="es-ES" sz="7200" dirty="0">
                <a:solidFill>
                  <a:srgbClr val="374151"/>
                </a:solidFill>
              </a:rPr>
              <a:t>Se utilizan para </a:t>
            </a:r>
            <a:r>
              <a:rPr lang="es-ES" sz="7200" dirty="0">
                <a:solidFill>
                  <a:schemeClr val="accent1">
                    <a:lumMod val="75000"/>
                  </a:schemeClr>
                </a:solidFill>
              </a:rPr>
              <a:t>resolver problemas complejos </a:t>
            </a:r>
            <a:r>
              <a:rPr lang="es-ES" sz="7200" dirty="0">
                <a:solidFill>
                  <a:srgbClr val="374151"/>
                </a:solidFill>
              </a:rPr>
              <a:t>y malentendidos, para los que se han recolectado grandes cantidades de datos. </a:t>
            </a:r>
            <a:r>
              <a:rPr lang="es-ES" sz="7200" dirty="0">
                <a:solidFill>
                  <a:schemeClr val="accent1">
                    <a:lumMod val="75000"/>
                  </a:schemeClr>
                </a:solidFill>
              </a:rPr>
              <a:t>Buscan patrones y relaciones en cantidades masivas de datos </a:t>
            </a:r>
            <a:r>
              <a:rPr lang="es-ES" sz="7200" dirty="0">
                <a:solidFill>
                  <a:srgbClr val="374151"/>
                </a:solidFill>
              </a:rPr>
              <a:t>cuyo análisis sería demasiado complicado y difícil para un humano. Las redes neurales descubren este conocimiento mediante el uso de hardware y software que se asemejan a los patrones de procesamiento del cerebro biológico o humano. </a:t>
            </a:r>
          </a:p>
          <a:p>
            <a:pPr marL="82550" marR="0" lvl="0" indent="0" algn="just" rtl="0">
              <a:lnSpc>
                <a:spcPct val="100000"/>
              </a:lnSpc>
              <a:spcBef>
                <a:spcPts val="0"/>
              </a:spcBef>
              <a:spcAft>
                <a:spcPts val="0"/>
              </a:spcAft>
              <a:buClr>
                <a:srgbClr val="374151"/>
              </a:buClr>
              <a:buSzPts val="2300"/>
              <a:buNone/>
            </a:pPr>
            <a:endParaRPr lang="es-ES" sz="7200" dirty="0">
              <a:solidFill>
                <a:srgbClr val="374151"/>
              </a:solidFill>
            </a:endParaRPr>
          </a:p>
          <a:p>
            <a:pPr marL="82550" marR="0" lvl="0" indent="0" algn="just" rtl="0">
              <a:lnSpc>
                <a:spcPct val="100000"/>
              </a:lnSpc>
              <a:spcBef>
                <a:spcPts val="0"/>
              </a:spcBef>
              <a:spcAft>
                <a:spcPts val="0"/>
              </a:spcAft>
              <a:buClr>
                <a:srgbClr val="374151"/>
              </a:buClr>
              <a:buSzPts val="2300"/>
              <a:buNone/>
            </a:pPr>
            <a:r>
              <a:rPr lang="es-ES" sz="7200" dirty="0">
                <a:solidFill>
                  <a:srgbClr val="374151"/>
                </a:solidFill>
              </a:rPr>
              <a:t>Para “</a:t>
            </a:r>
            <a:r>
              <a:rPr lang="es-ES" sz="7200" dirty="0">
                <a:solidFill>
                  <a:schemeClr val="accent1">
                    <a:lumMod val="75000"/>
                  </a:schemeClr>
                </a:solidFill>
              </a:rPr>
              <a:t>entrenar</a:t>
            </a:r>
            <a:r>
              <a:rPr lang="es-ES" sz="7200" dirty="0">
                <a:solidFill>
                  <a:srgbClr val="374151"/>
                </a:solidFill>
              </a:rPr>
              <a:t>” la red, los humanos le suministran un conjunto de </a:t>
            </a:r>
            <a:r>
              <a:rPr lang="es-ES" sz="7200" dirty="0">
                <a:solidFill>
                  <a:schemeClr val="accent1">
                    <a:lumMod val="75000"/>
                  </a:schemeClr>
                </a:solidFill>
              </a:rPr>
              <a:t>datos de entrenamiento </a:t>
            </a:r>
            <a:r>
              <a:rPr lang="es-ES" sz="7200" dirty="0">
                <a:solidFill>
                  <a:srgbClr val="374151"/>
                </a:solidFill>
              </a:rPr>
              <a:t>para los cuales las entradas producen un conjunto conocido de salidas o conclusiones. Esto ayuda a la computadora a </a:t>
            </a:r>
            <a:r>
              <a:rPr lang="es-ES" sz="7200" dirty="0">
                <a:solidFill>
                  <a:schemeClr val="accent1">
                    <a:lumMod val="75000"/>
                  </a:schemeClr>
                </a:solidFill>
              </a:rPr>
              <a:t>aprender </a:t>
            </a:r>
            <a:r>
              <a:rPr lang="es-ES" sz="7200" dirty="0">
                <a:solidFill>
                  <a:srgbClr val="374151"/>
                </a:solidFill>
              </a:rPr>
              <a:t>la solución correcta </a:t>
            </a:r>
            <a:r>
              <a:rPr lang="es-ES" sz="7200" dirty="0">
                <a:solidFill>
                  <a:schemeClr val="accent1">
                    <a:lumMod val="75000"/>
                  </a:schemeClr>
                </a:solidFill>
              </a:rPr>
              <a:t>mediante un ejemplo</a:t>
            </a:r>
            <a:r>
              <a:rPr lang="es-ES" sz="7200" dirty="0">
                <a:solidFill>
                  <a:srgbClr val="374151"/>
                </a:solidFill>
              </a:rPr>
              <a:t>. A medida que se alimentan más datos a la computadora, cada caso se compara con el resultado conocido. Si difiere, se calcula una corrección y se aplica a los nodos en la capa oculta de procesamiento. Estos pasos se repiten hasta que se cumpla una condición, por ejemplo que las correcciones sean menores a cierta cantidad. </a:t>
            </a:r>
          </a:p>
          <a:p>
            <a:pPr marL="82550" marR="0" lvl="0" indent="0" algn="just" rtl="0">
              <a:lnSpc>
                <a:spcPct val="100000"/>
              </a:lnSpc>
              <a:spcBef>
                <a:spcPts val="0"/>
              </a:spcBef>
              <a:spcAft>
                <a:spcPts val="0"/>
              </a:spcAft>
              <a:buClr>
                <a:srgbClr val="374151"/>
              </a:buClr>
              <a:buSzPts val="2300"/>
              <a:buNone/>
            </a:pPr>
            <a:endParaRPr lang="es-ES" sz="7200" dirty="0">
              <a:solidFill>
                <a:srgbClr val="374151"/>
              </a:solidFill>
            </a:endParaRPr>
          </a:p>
          <a:p>
            <a:pPr marL="82550" marR="0" lvl="0" indent="0" algn="just" rtl="0">
              <a:lnSpc>
                <a:spcPct val="100000"/>
              </a:lnSpc>
              <a:spcBef>
                <a:spcPts val="0"/>
              </a:spcBef>
              <a:spcAft>
                <a:spcPts val="0"/>
              </a:spcAft>
              <a:buClr>
                <a:srgbClr val="374151"/>
              </a:buClr>
              <a:buSzPts val="2300"/>
              <a:buNone/>
            </a:pPr>
            <a:r>
              <a:rPr lang="es-ES" sz="7200" dirty="0">
                <a:solidFill>
                  <a:srgbClr val="374151"/>
                </a:solidFill>
              </a:rPr>
              <a:t>Las aplicaciones de las redes neurales en medicina, ciencias y negocios tratan problemas sobre clasificación de patrones, predicción, análisis financiero, control y optimización. </a:t>
            </a:r>
            <a:r>
              <a:rPr lang="es-ES" sz="7200" dirty="0">
                <a:solidFill>
                  <a:schemeClr val="accent1">
                    <a:lumMod val="75000"/>
                  </a:schemeClr>
                </a:solidFill>
              </a:rPr>
              <a:t>En medicina</a:t>
            </a:r>
            <a:r>
              <a:rPr lang="es-ES" sz="7200" dirty="0">
                <a:solidFill>
                  <a:srgbClr val="374151"/>
                </a:solidFill>
              </a:rPr>
              <a:t>, las aplicaciones de las redes neurales se utilizan para someter a los pacientes a </a:t>
            </a:r>
            <a:r>
              <a:rPr lang="es-ES" sz="7200" dirty="0">
                <a:solidFill>
                  <a:schemeClr val="accent1">
                    <a:lumMod val="75000"/>
                  </a:schemeClr>
                </a:solidFill>
              </a:rPr>
              <a:t>chequeo por una enfermedad </a:t>
            </a:r>
            <a:r>
              <a:rPr lang="es-ES" sz="7200" dirty="0">
                <a:solidFill>
                  <a:srgbClr val="374151"/>
                </a:solidFill>
              </a:rPr>
              <a:t>de la arteria coronaria, para </a:t>
            </a:r>
            <a:r>
              <a:rPr lang="es-ES" sz="7200" dirty="0">
                <a:solidFill>
                  <a:schemeClr val="accent1">
                    <a:lumMod val="75000"/>
                  </a:schemeClr>
                </a:solidFill>
              </a:rPr>
              <a:t>diagnosticar</a:t>
            </a:r>
            <a:r>
              <a:rPr lang="es-ES" sz="7200" dirty="0">
                <a:solidFill>
                  <a:srgbClr val="374151"/>
                </a:solidFill>
              </a:rPr>
              <a:t> pacientes con epilepsia y enfermedad de Alzheimer, y para realizar un reconocimiento de patrones de imágenes de patología. La industria financiera utiliza las redes neurales para percibir patrones en grandes reservas de datos que podrían ayudar a pronosticar el desempeño de equidades, clasificaciones de finanzas corporativas o bancarrotas corporativas. </a:t>
            </a:r>
            <a:r>
              <a:rPr lang="es-ES" sz="7200" dirty="0">
                <a:solidFill>
                  <a:schemeClr val="accent1">
                    <a:lumMod val="75000"/>
                  </a:schemeClr>
                </a:solidFill>
              </a:rPr>
              <a:t>Visa</a:t>
            </a:r>
            <a:r>
              <a:rPr lang="es-ES" sz="7200" dirty="0">
                <a:solidFill>
                  <a:srgbClr val="374151"/>
                </a:solidFill>
              </a:rPr>
              <a:t> International </a:t>
            </a:r>
            <a:r>
              <a:rPr lang="es-ES" sz="7200" dirty="0">
                <a:solidFill>
                  <a:schemeClr val="accent1">
                    <a:lumMod val="75000"/>
                  </a:schemeClr>
                </a:solidFill>
              </a:rPr>
              <a:t>utiliza</a:t>
            </a:r>
            <a:r>
              <a:rPr lang="es-ES" sz="7200" dirty="0">
                <a:solidFill>
                  <a:srgbClr val="374151"/>
                </a:solidFill>
              </a:rPr>
              <a:t> una </a:t>
            </a:r>
            <a:r>
              <a:rPr lang="es-ES" sz="7200" dirty="0">
                <a:solidFill>
                  <a:schemeClr val="accent1">
                    <a:lumMod val="75000"/>
                  </a:schemeClr>
                </a:solidFill>
              </a:rPr>
              <a:t>red neural </a:t>
            </a:r>
            <a:r>
              <a:rPr lang="es-ES" sz="7200" dirty="0">
                <a:solidFill>
                  <a:srgbClr val="374151"/>
                </a:solidFill>
              </a:rPr>
              <a:t>para que le ayude a </a:t>
            </a:r>
            <a:r>
              <a:rPr lang="es-ES" sz="7200" dirty="0">
                <a:solidFill>
                  <a:schemeClr val="accent1">
                    <a:lumMod val="75000"/>
                  </a:schemeClr>
                </a:solidFill>
              </a:rPr>
              <a:t>detectar el fraude </a:t>
            </a:r>
            <a:r>
              <a:rPr lang="es-ES" sz="7200" dirty="0">
                <a:solidFill>
                  <a:srgbClr val="374151"/>
                </a:solidFill>
              </a:rPr>
              <a:t>con tarjetas de crédito; esta red monitorea todas las transacciones de Visa en busca de cambios repentinos en los patrones de compra de los usuarios.</a:t>
            </a:r>
          </a:p>
          <a:p>
            <a:pPr marL="82550" marR="0" lvl="0" indent="0" algn="just" rtl="0">
              <a:lnSpc>
                <a:spcPct val="100000"/>
              </a:lnSpc>
              <a:spcBef>
                <a:spcPts val="0"/>
              </a:spcBef>
              <a:spcAft>
                <a:spcPts val="0"/>
              </a:spcAft>
              <a:buClr>
                <a:srgbClr val="374151"/>
              </a:buClr>
              <a:buSzPts val="2300"/>
              <a:buNone/>
            </a:pPr>
            <a:endParaRPr lang="es-ES" sz="7200" dirty="0">
              <a:solidFill>
                <a:srgbClr val="374151"/>
              </a:solidFill>
            </a:endParaRPr>
          </a:p>
          <a:p>
            <a:pPr marL="82550" marR="0" lvl="0" indent="0" algn="just" rtl="0">
              <a:lnSpc>
                <a:spcPct val="100000"/>
              </a:lnSpc>
              <a:spcBef>
                <a:spcPts val="0"/>
              </a:spcBef>
              <a:spcAft>
                <a:spcPts val="0"/>
              </a:spcAft>
              <a:buClr>
                <a:srgbClr val="374151"/>
              </a:buClr>
              <a:buSzPts val="2300"/>
              <a:buNone/>
            </a:pPr>
            <a:r>
              <a:rPr lang="es-ES" sz="7200" dirty="0">
                <a:solidFill>
                  <a:schemeClr val="accent1">
                    <a:lumMod val="75000"/>
                  </a:schemeClr>
                </a:solidFill>
              </a:rPr>
              <a:t>No</a:t>
            </a:r>
            <a:r>
              <a:rPr lang="es-ES" sz="7200" dirty="0">
                <a:solidFill>
                  <a:srgbClr val="374151"/>
                </a:solidFill>
              </a:rPr>
              <a:t> siempre pueden </a:t>
            </a:r>
            <a:r>
              <a:rPr lang="es-ES" sz="7200" dirty="0">
                <a:solidFill>
                  <a:schemeClr val="accent1">
                    <a:lumMod val="75000"/>
                  </a:schemeClr>
                </a:solidFill>
              </a:rPr>
              <a:t>garantizar</a:t>
            </a:r>
            <a:r>
              <a:rPr lang="es-ES" sz="7200" dirty="0">
                <a:solidFill>
                  <a:srgbClr val="374151"/>
                </a:solidFill>
              </a:rPr>
              <a:t> una </a:t>
            </a:r>
            <a:r>
              <a:rPr lang="es-ES" sz="7200" dirty="0">
                <a:solidFill>
                  <a:schemeClr val="accent1">
                    <a:lumMod val="75000"/>
                  </a:schemeClr>
                </a:solidFill>
              </a:rPr>
              <a:t>solución totalmente certera</a:t>
            </a:r>
            <a:r>
              <a:rPr lang="es-ES" sz="7200" dirty="0">
                <a:solidFill>
                  <a:srgbClr val="374151"/>
                </a:solidFill>
              </a:rPr>
              <a:t>, llegar a la misma solución una y otra vez con los mismos datos de entrada o garantizar siempre la mejor solución. Son muy </a:t>
            </a:r>
            <a:r>
              <a:rPr lang="es-ES" sz="7200" dirty="0">
                <a:solidFill>
                  <a:schemeClr val="accent1">
                    <a:lumMod val="75000"/>
                  </a:schemeClr>
                </a:solidFill>
              </a:rPr>
              <a:t>sensibles</a:t>
            </a:r>
            <a:r>
              <a:rPr lang="es-ES" sz="7200" dirty="0">
                <a:solidFill>
                  <a:srgbClr val="374151"/>
                </a:solidFill>
              </a:rPr>
              <a:t> y tal vez no funcionen bien si su </a:t>
            </a:r>
            <a:r>
              <a:rPr lang="es-ES" sz="7200" dirty="0">
                <a:solidFill>
                  <a:schemeClr val="accent1">
                    <a:lumMod val="75000"/>
                  </a:schemeClr>
                </a:solidFill>
              </a:rPr>
              <a:t>entrenamiento</a:t>
            </a:r>
            <a:r>
              <a:rPr lang="es-ES" sz="7200" dirty="0">
                <a:solidFill>
                  <a:srgbClr val="374151"/>
                </a:solidFill>
              </a:rPr>
              <a:t> cubre muy pocos o demasiados datos</a:t>
            </a:r>
            <a:r>
              <a:rPr lang="es-ES" sz="6400" dirty="0">
                <a:solidFill>
                  <a:srgbClr val="374151"/>
                </a:solidFill>
                <a:highlight>
                  <a:srgbClr val="F7F7F8"/>
                </a:highlight>
              </a:rPr>
              <a:t>.</a:t>
            </a:r>
            <a:endParaRPr sz="6400" dirty="0">
              <a:solidFill>
                <a:srgbClr val="374151"/>
              </a:solidFill>
              <a:highlight>
                <a:srgbClr val="F7F7F8"/>
              </a:highlight>
            </a:endParaRPr>
          </a:p>
        </p:txBody>
      </p:sp>
    </p:spTree>
    <p:extLst>
      <p:ext uri="{BB962C8B-B14F-4D97-AF65-F5344CB8AC3E}">
        <p14:creationId xmlns:p14="http://schemas.microsoft.com/office/powerpoint/2010/main" val="3980259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234919" y="16135"/>
            <a:ext cx="10018800" cy="627780"/>
          </a:xfrm>
          <a:prstGeom prst="rect">
            <a:avLst/>
          </a:prstGeom>
        </p:spPr>
        <p:txBody>
          <a:bodyPr spcFirstLastPara="1" wrap="square" lIns="91425" tIns="45700" rIns="91425" bIns="45700" anchor="ctr" anchorCtr="0">
            <a:normAutofit fontScale="90000"/>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Redes Neurales</a:t>
            </a:r>
            <a:endParaRPr sz="3750" dirty="0"/>
          </a:p>
        </p:txBody>
      </p:sp>
      <p:pic>
        <p:nvPicPr>
          <p:cNvPr id="5" name="Imagen 4">
            <a:extLst>
              <a:ext uri="{FF2B5EF4-FFF2-40B4-BE49-F238E27FC236}">
                <a16:creationId xmlns:a16="http://schemas.microsoft.com/office/drawing/2014/main" id="{CA571D6F-5B14-68B6-FDC3-A76F1D90F882}"/>
              </a:ext>
            </a:extLst>
          </p:cNvPr>
          <p:cNvPicPr>
            <a:picLocks noChangeAspect="1"/>
          </p:cNvPicPr>
          <p:nvPr/>
        </p:nvPicPr>
        <p:blipFill>
          <a:blip r:embed="rId3"/>
          <a:stretch>
            <a:fillRect/>
          </a:stretch>
        </p:blipFill>
        <p:spPr>
          <a:xfrm>
            <a:off x="1493057" y="643915"/>
            <a:ext cx="9464024" cy="5999368"/>
          </a:xfrm>
          <a:prstGeom prst="rect">
            <a:avLst/>
          </a:prstGeom>
        </p:spPr>
      </p:pic>
    </p:spTree>
    <p:extLst>
      <p:ext uri="{BB962C8B-B14F-4D97-AF65-F5344CB8AC3E}">
        <p14:creationId xmlns:p14="http://schemas.microsoft.com/office/powerpoint/2010/main" val="1356061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207209" y="-25429"/>
            <a:ext cx="10018800" cy="710907"/>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a:t>
            </a:r>
            <a:r>
              <a:rPr lang="es-AR" sz="4000" dirty="0">
                <a:solidFill>
                  <a:srgbClr val="374151"/>
                </a:solidFill>
                <a:highlight>
                  <a:srgbClr val="F7F7F8"/>
                </a:highlight>
              </a:rPr>
              <a:t>Blockchain</a:t>
            </a:r>
            <a:endParaRPr sz="3750" dirty="0"/>
          </a:p>
        </p:txBody>
      </p:sp>
      <p:sp>
        <p:nvSpPr>
          <p:cNvPr id="840" name="Google Shape;840;g1dccf8cd004_2_25"/>
          <p:cNvSpPr txBox="1">
            <a:spLocks noGrp="1"/>
          </p:cNvSpPr>
          <p:nvPr>
            <p:ph type="body" idx="1"/>
          </p:nvPr>
        </p:nvSpPr>
        <p:spPr>
          <a:xfrm>
            <a:off x="1278492" y="465194"/>
            <a:ext cx="10309652" cy="5927611"/>
          </a:xfrm>
          <a:prstGeom prst="rect">
            <a:avLst/>
          </a:prstGeom>
        </p:spPr>
        <p:txBody>
          <a:bodyPr spcFirstLastPara="1" wrap="square" lIns="91425" tIns="45700" rIns="91425" bIns="45700" anchor="ctr" anchorCtr="0">
            <a:normAutofit/>
          </a:bodyPr>
          <a:lstStyle/>
          <a:p>
            <a:pPr marL="82550" indent="0" algn="just">
              <a:lnSpc>
                <a:spcPct val="80000"/>
              </a:lnSpc>
              <a:spcBef>
                <a:spcPts val="0"/>
              </a:spcBef>
              <a:buClr>
                <a:srgbClr val="374151"/>
              </a:buClr>
              <a:buSzPts val="2300"/>
              <a:buNone/>
            </a:pPr>
            <a:r>
              <a:rPr lang="es-AR" b="1" dirty="0">
                <a:solidFill>
                  <a:schemeClr val="tx1"/>
                </a:solidFill>
              </a:rPr>
              <a:t>Blockchain</a:t>
            </a:r>
          </a:p>
          <a:p>
            <a:pPr marL="82550" indent="0" algn="just">
              <a:lnSpc>
                <a:spcPct val="80000"/>
              </a:lnSpc>
              <a:spcBef>
                <a:spcPts val="0"/>
              </a:spcBef>
              <a:buClr>
                <a:srgbClr val="374151"/>
              </a:buClr>
              <a:buSzPts val="2300"/>
              <a:buNone/>
            </a:pPr>
            <a:endParaRPr lang="es-AR" b="1" dirty="0">
              <a:solidFill>
                <a:schemeClr val="tx1"/>
              </a:solidFill>
            </a:endParaRPr>
          </a:p>
          <a:p>
            <a:pPr marL="82550" indent="0" algn="just">
              <a:lnSpc>
                <a:spcPct val="80000"/>
              </a:lnSpc>
              <a:spcBef>
                <a:spcPts val="0"/>
              </a:spcBef>
              <a:buClr>
                <a:srgbClr val="374151"/>
              </a:buClr>
              <a:buSzPts val="2300"/>
              <a:buNone/>
            </a:pPr>
            <a:r>
              <a:rPr lang="es-ES" sz="1800" dirty="0">
                <a:solidFill>
                  <a:schemeClr val="tx1"/>
                </a:solidFill>
              </a:rPr>
              <a:t>El </a:t>
            </a:r>
            <a:r>
              <a:rPr lang="es-ES" sz="1800" dirty="0">
                <a:solidFill>
                  <a:schemeClr val="accent1">
                    <a:lumMod val="75000"/>
                  </a:schemeClr>
                </a:solidFill>
              </a:rPr>
              <a:t>blockchain</a:t>
            </a:r>
            <a:r>
              <a:rPr lang="es-ES" sz="1800" dirty="0">
                <a:solidFill>
                  <a:schemeClr val="tx1"/>
                </a:solidFill>
              </a:rPr>
              <a:t> es un </a:t>
            </a:r>
            <a:r>
              <a:rPr lang="es-ES" sz="1800" dirty="0">
                <a:solidFill>
                  <a:schemeClr val="accent1">
                    <a:lumMod val="75000"/>
                  </a:schemeClr>
                </a:solidFill>
              </a:rPr>
              <a:t>registro digital descentralizado de transacciones compartidas </a:t>
            </a:r>
            <a:r>
              <a:rPr lang="es-ES" sz="1800" dirty="0">
                <a:solidFill>
                  <a:schemeClr val="tx1"/>
                </a:solidFill>
              </a:rPr>
              <a:t>entre una red que es inmutable o </a:t>
            </a:r>
            <a:r>
              <a:rPr lang="es-ES" sz="1800" dirty="0">
                <a:solidFill>
                  <a:schemeClr val="accent1">
                    <a:lumMod val="75000"/>
                  </a:schemeClr>
                </a:solidFill>
              </a:rPr>
              <a:t>inmodificable</a:t>
            </a:r>
            <a:r>
              <a:rPr lang="es-ES" sz="1800" dirty="0">
                <a:solidFill>
                  <a:schemeClr val="tx1"/>
                </a:solidFill>
              </a:rPr>
              <a:t>. Usa algo llamado "tecnología de contabilidad distribuida".</a:t>
            </a:r>
          </a:p>
          <a:p>
            <a:pPr marL="82550" indent="0" algn="just">
              <a:lnSpc>
                <a:spcPct val="80000"/>
              </a:lnSpc>
              <a:spcBef>
                <a:spcPts val="0"/>
              </a:spcBef>
              <a:buClr>
                <a:srgbClr val="374151"/>
              </a:buClr>
              <a:buSzPts val="2300"/>
              <a:buNone/>
            </a:pPr>
            <a:endParaRPr lang="es-ES" sz="1800" dirty="0">
              <a:solidFill>
                <a:schemeClr val="tx1"/>
              </a:solidFill>
            </a:endParaRPr>
          </a:p>
          <a:p>
            <a:pPr marL="82550" indent="0" algn="just">
              <a:lnSpc>
                <a:spcPct val="80000"/>
              </a:lnSpc>
              <a:spcBef>
                <a:spcPts val="0"/>
              </a:spcBef>
              <a:buClr>
                <a:srgbClr val="374151"/>
              </a:buClr>
              <a:buSzPts val="2300"/>
              <a:buNone/>
            </a:pPr>
            <a:r>
              <a:rPr lang="es-ES" sz="1800" dirty="0">
                <a:solidFill>
                  <a:schemeClr val="tx1"/>
                </a:solidFill>
              </a:rPr>
              <a:t>Básicamente, es un </a:t>
            </a:r>
            <a:r>
              <a:rPr lang="es-ES" sz="1800" dirty="0">
                <a:solidFill>
                  <a:schemeClr val="accent1">
                    <a:lumMod val="75000"/>
                  </a:schemeClr>
                </a:solidFill>
              </a:rPr>
              <a:t>registro confiable </a:t>
            </a:r>
            <a:r>
              <a:rPr lang="es-ES" sz="1800" dirty="0">
                <a:solidFill>
                  <a:schemeClr val="tx1"/>
                </a:solidFill>
              </a:rPr>
              <a:t>y </a:t>
            </a:r>
            <a:r>
              <a:rPr lang="es-ES" sz="1800" dirty="0">
                <a:solidFill>
                  <a:schemeClr val="accent1">
                    <a:lumMod val="75000"/>
                  </a:schemeClr>
                </a:solidFill>
              </a:rPr>
              <a:t>difícil de hackear </a:t>
            </a:r>
            <a:r>
              <a:rPr lang="es-ES" sz="1800" dirty="0">
                <a:solidFill>
                  <a:schemeClr val="tx1"/>
                </a:solidFill>
              </a:rPr>
              <a:t>de las transacciones. Piense en una base de datos con información almacenada en </a:t>
            </a:r>
            <a:r>
              <a:rPr lang="es-ES" sz="1800" dirty="0">
                <a:solidFill>
                  <a:schemeClr val="accent1">
                    <a:lumMod val="75000"/>
                  </a:schemeClr>
                </a:solidFill>
              </a:rPr>
              <a:t>bloques</a:t>
            </a:r>
            <a:r>
              <a:rPr lang="es-ES" sz="1800" dirty="0">
                <a:solidFill>
                  <a:schemeClr val="tx1"/>
                </a:solidFill>
              </a:rPr>
              <a:t>. Estos bloques se pueden copiar y replicar en ordenadores individuales. Todos estos son idénticos y están </a:t>
            </a:r>
            <a:r>
              <a:rPr lang="es-ES" sz="1800" dirty="0">
                <a:solidFill>
                  <a:schemeClr val="accent1">
                    <a:lumMod val="75000"/>
                  </a:schemeClr>
                </a:solidFill>
              </a:rPr>
              <a:t>sincronizados entre sí</a:t>
            </a:r>
            <a:r>
              <a:rPr lang="es-ES" sz="1800" dirty="0">
                <a:solidFill>
                  <a:schemeClr val="tx1"/>
                </a:solidFill>
              </a:rPr>
              <a:t>. Cuando alguien agrega o resta datos, cambia la información de todos ellos.  </a:t>
            </a:r>
          </a:p>
          <a:p>
            <a:pPr marL="82550" indent="0" algn="just">
              <a:lnSpc>
                <a:spcPct val="80000"/>
              </a:lnSpc>
              <a:spcBef>
                <a:spcPts val="0"/>
              </a:spcBef>
              <a:buClr>
                <a:srgbClr val="374151"/>
              </a:buClr>
              <a:buSzPts val="2300"/>
              <a:buNone/>
            </a:pPr>
            <a:endParaRPr lang="es-ES" sz="1800" dirty="0">
              <a:solidFill>
                <a:schemeClr val="tx1"/>
              </a:solidFill>
            </a:endParaRPr>
          </a:p>
          <a:p>
            <a:pPr marL="82550" indent="0" algn="just">
              <a:lnSpc>
                <a:spcPct val="80000"/>
              </a:lnSpc>
              <a:spcBef>
                <a:spcPts val="0"/>
              </a:spcBef>
              <a:buClr>
                <a:srgbClr val="374151"/>
              </a:buClr>
              <a:buSzPts val="2300"/>
              <a:buNone/>
            </a:pPr>
            <a:r>
              <a:rPr lang="es-ES" sz="1800" dirty="0">
                <a:solidFill>
                  <a:schemeClr val="tx1"/>
                </a:solidFill>
              </a:rPr>
              <a:t>Los </a:t>
            </a:r>
            <a:r>
              <a:rPr lang="es-ES" sz="1800" dirty="0">
                <a:solidFill>
                  <a:schemeClr val="accent1">
                    <a:lumMod val="75000"/>
                  </a:schemeClr>
                </a:solidFill>
              </a:rPr>
              <a:t>bloques nuevos </a:t>
            </a:r>
            <a:r>
              <a:rPr lang="es-ES" sz="1800" dirty="0">
                <a:solidFill>
                  <a:schemeClr val="tx1"/>
                </a:solidFill>
              </a:rPr>
              <a:t>(con nueva información) siempre se </a:t>
            </a:r>
            <a:r>
              <a:rPr lang="es-ES" sz="1800" dirty="0">
                <a:solidFill>
                  <a:schemeClr val="accent1">
                    <a:lumMod val="75000"/>
                  </a:schemeClr>
                </a:solidFill>
              </a:rPr>
              <a:t>añaden al final de la cadena</a:t>
            </a:r>
            <a:r>
              <a:rPr lang="es-ES" sz="1800" dirty="0">
                <a:solidFill>
                  <a:schemeClr val="tx1"/>
                </a:solidFill>
              </a:rPr>
              <a:t>. Cada adición tiene su propia </a:t>
            </a:r>
            <a:r>
              <a:rPr lang="es-ES" sz="1800" dirty="0">
                <a:solidFill>
                  <a:schemeClr val="accent1">
                    <a:lumMod val="75000"/>
                  </a:schemeClr>
                </a:solidFill>
              </a:rPr>
              <a:t>firma digital o hash</a:t>
            </a:r>
            <a:r>
              <a:rPr lang="es-ES" sz="1800" dirty="0">
                <a:solidFill>
                  <a:schemeClr val="tx1"/>
                </a:solidFill>
              </a:rPr>
              <a:t>, que es una serie de números y letras. Piense en un código matemático secreto. Modifique un importe o número en el bloque una vez que se haya añadido, y estas firmas también se modificarán</a:t>
            </a:r>
          </a:p>
          <a:p>
            <a:pPr marL="82550" indent="0" algn="just">
              <a:lnSpc>
                <a:spcPct val="80000"/>
              </a:lnSpc>
              <a:spcBef>
                <a:spcPts val="0"/>
              </a:spcBef>
              <a:buClr>
                <a:srgbClr val="374151"/>
              </a:buClr>
              <a:buSzPts val="2300"/>
              <a:buNone/>
            </a:pPr>
            <a:endParaRPr lang="es-ES" sz="1800" dirty="0">
              <a:solidFill>
                <a:schemeClr val="tx1"/>
              </a:solidFill>
            </a:endParaRPr>
          </a:p>
          <a:p>
            <a:pPr marL="82550" indent="0" algn="just">
              <a:lnSpc>
                <a:spcPct val="80000"/>
              </a:lnSpc>
              <a:spcBef>
                <a:spcPts val="0"/>
              </a:spcBef>
              <a:buClr>
                <a:srgbClr val="374151"/>
              </a:buClr>
              <a:buSzPts val="2300"/>
              <a:buNone/>
            </a:pPr>
            <a:r>
              <a:rPr lang="es-ES" sz="1800" dirty="0">
                <a:solidFill>
                  <a:schemeClr val="tx1"/>
                </a:solidFill>
              </a:rPr>
              <a:t>El funcionamiento del </a:t>
            </a:r>
            <a:r>
              <a:rPr lang="es-ES" sz="1800" dirty="0">
                <a:solidFill>
                  <a:schemeClr val="accent1">
                    <a:lumMod val="75000"/>
                  </a:schemeClr>
                </a:solidFill>
              </a:rPr>
              <a:t>blockchain se basa </a:t>
            </a:r>
            <a:r>
              <a:rPr lang="es-ES" sz="1800" dirty="0">
                <a:solidFill>
                  <a:schemeClr val="tx1"/>
                </a:solidFill>
              </a:rPr>
              <a:t>en lo que se denomina "</a:t>
            </a:r>
            <a:r>
              <a:rPr lang="es-ES" sz="1800" dirty="0">
                <a:solidFill>
                  <a:schemeClr val="accent1">
                    <a:lumMod val="75000"/>
                  </a:schemeClr>
                </a:solidFill>
              </a:rPr>
              <a:t>tecnología de registro distribuido</a:t>
            </a:r>
            <a:r>
              <a:rPr lang="es-ES" sz="1800" dirty="0">
                <a:solidFill>
                  <a:schemeClr val="tx1"/>
                </a:solidFill>
              </a:rPr>
              <a:t>". Todos los miembros de la red de pares que componen estos registros pueden ver la misma información en los bloques individuales.  </a:t>
            </a:r>
          </a:p>
          <a:p>
            <a:pPr marL="82550" indent="0" algn="just">
              <a:lnSpc>
                <a:spcPct val="80000"/>
              </a:lnSpc>
              <a:spcBef>
                <a:spcPts val="0"/>
              </a:spcBef>
              <a:buClr>
                <a:srgbClr val="374151"/>
              </a:buClr>
              <a:buSzPts val="2300"/>
              <a:buNone/>
            </a:pPr>
            <a:r>
              <a:rPr lang="es-ES" sz="1800" dirty="0">
                <a:solidFill>
                  <a:schemeClr val="tx1"/>
                </a:solidFill>
              </a:rPr>
              <a:t>.  </a:t>
            </a:r>
          </a:p>
          <a:p>
            <a:pPr marL="82550" indent="0" algn="just">
              <a:lnSpc>
                <a:spcPct val="80000"/>
              </a:lnSpc>
              <a:spcBef>
                <a:spcPts val="0"/>
              </a:spcBef>
              <a:buClr>
                <a:srgbClr val="374151"/>
              </a:buClr>
              <a:buSzPts val="2300"/>
              <a:buNone/>
            </a:pPr>
            <a:r>
              <a:rPr lang="es-ES" sz="1800" dirty="0">
                <a:solidFill>
                  <a:schemeClr val="tx1"/>
                </a:solidFill>
              </a:rPr>
              <a:t>Ninguna computadora controla los datos, y modificarlos en un bloque significaría que toda la cadena debería hacerlo también. Todos tienen una copia que se actualiza automáticamente; las </a:t>
            </a:r>
            <a:r>
              <a:rPr lang="es-ES" sz="1800" dirty="0">
                <a:solidFill>
                  <a:schemeClr val="accent1">
                    <a:lumMod val="75000"/>
                  </a:schemeClr>
                </a:solidFill>
              </a:rPr>
              <a:t>modificaciones</a:t>
            </a:r>
            <a:r>
              <a:rPr lang="es-ES" sz="1800" dirty="0">
                <a:solidFill>
                  <a:schemeClr val="tx1"/>
                </a:solidFill>
              </a:rPr>
              <a:t> deben ser </a:t>
            </a:r>
            <a:r>
              <a:rPr lang="es-ES" sz="1800" dirty="0">
                <a:solidFill>
                  <a:schemeClr val="accent1">
                    <a:lumMod val="75000"/>
                  </a:schemeClr>
                </a:solidFill>
              </a:rPr>
              <a:t>verificadas por todos los usuarios </a:t>
            </a:r>
            <a:r>
              <a:rPr lang="es-ES" sz="1800" dirty="0">
                <a:solidFill>
                  <a:schemeClr val="tx1"/>
                </a:solidFill>
              </a:rPr>
              <a:t>de la red. </a:t>
            </a:r>
          </a:p>
        </p:txBody>
      </p:sp>
    </p:spTree>
    <p:extLst>
      <p:ext uri="{BB962C8B-B14F-4D97-AF65-F5344CB8AC3E}">
        <p14:creationId xmlns:p14="http://schemas.microsoft.com/office/powerpoint/2010/main" val="3203365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207209" y="-25429"/>
            <a:ext cx="10018800" cy="710907"/>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a:t>
            </a:r>
            <a:r>
              <a:rPr lang="es-AR" sz="4000" dirty="0">
                <a:solidFill>
                  <a:srgbClr val="374151"/>
                </a:solidFill>
                <a:highlight>
                  <a:srgbClr val="F7F7F8"/>
                </a:highlight>
              </a:rPr>
              <a:t>Blockchain</a:t>
            </a:r>
            <a:endParaRPr sz="3750" dirty="0"/>
          </a:p>
        </p:txBody>
      </p:sp>
      <p:pic>
        <p:nvPicPr>
          <p:cNvPr id="5" name="Imagen 4">
            <a:extLst>
              <a:ext uri="{FF2B5EF4-FFF2-40B4-BE49-F238E27FC236}">
                <a16:creationId xmlns:a16="http://schemas.microsoft.com/office/drawing/2014/main" id="{4750F2E4-4F51-DE87-0F49-F1996C849892}"/>
              </a:ext>
            </a:extLst>
          </p:cNvPr>
          <p:cNvPicPr>
            <a:picLocks noChangeAspect="1"/>
          </p:cNvPicPr>
          <p:nvPr/>
        </p:nvPicPr>
        <p:blipFill>
          <a:blip r:embed="rId3"/>
          <a:stretch>
            <a:fillRect/>
          </a:stretch>
        </p:blipFill>
        <p:spPr>
          <a:xfrm>
            <a:off x="2566233" y="685478"/>
            <a:ext cx="8111002" cy="6139870"/>
          </a:xfrm>
          <a:prstGeom prst="rect">
            <a:avLst/>
          </a:prstGeom>
        </p:spPr>
      </p:pic>
    </p:spTree>
    <p:extLst>
      <p:ext uri="{BB962C8B-B14F-4D97-AF65-F5344CB8AC3E}">
        <p14:creationId xmlns:p14="http://schemas.microsoft.com/office/powerpoint/2010/main" val="3226631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207209" y="-25429"/>
            <a:ext cx="10018800" cy="710907"/>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a:t>
            </a:r>
            <a:r>
              <a:rPr lang="es-AR" sz="4000" dirty="0">
                <a:solidFill>
                  <a:srgbClr val="374151"/>
                </a:solidFill>
                <a:highlight>
                  <a:srgbClr val="F7F7F8"/>
                </a:highlight>
              </a:rPr>
              <a:t>Blockchain</a:t>
            </a:r>
            <a:endParaRPr sz="3750" dirty="0"/>
          </a:p>
        </p:txBody>
      </p:sp>
      <p:sp>
        <p:nvSpPr>
          <p:cNvPr id="840" name="Google Shape;840;g1dccf8cd004_2_25"/>
          <p:cNvSpPr txBox="1">
            <a:spLocks noGrp="1"/>
          </p:cNvSpPr>
          <p:nvPr>
            <p:ph type="body" idx="1"/>
          </p:nvPr>
        </p:nvSpPr>
        <p:spPr>
          <a:xfrm>
            <a:off x="1074397" y="332509"/>
            <a:ext cx="10455564" cy="6525491"/>
          </a:xfrm>
          <a:prstGeom prst="rect">
            <a:avLst/>
          </a:prstGeom>
        </p:spPr>
        <p:txBody>
          <a:bodyPr spcFirstLastPara="1" wrap="square" lIns="91425" tIns="45700" rIns="91425" bIns="45700" anchor="ctr" anchorCtr="0">
            <a:normAutofit lnSpcReduction="10000"/>
          </a:bodyPr>
          <a:lstStyle/>
          <a:p>
            <a:pPr marL="82550" indent="0" algn="just">
              <a:lnSpc>
                <a:spcPct val="80000"/>
              </a:lnSpc>
              <a:spcBef>
                <a:spcPts val="0"/>
              </a:spcBef>
              <a:buClr>
                <a:srgbClr val="374151"/>
              </a:buClr>
              <a:buSzPts val="2300"/>
              <a:buNone/>
            </a:pPr>
            <a:r>
              <a:rPr lang="es-AR" b="1" dirty="0">
                <a:solidFill>
                  <a:schemeClr val="tx1"/>
                </a:solidFill>
              </a:rPr>
              <a:t>Beneficios</a:t>
            </a:r>
          </a:p>
          <a:p>
            <a:pPr marL="82550" indent="0" algn="just">
              <a:lnSpc>
                <a:spcPct val="80000"/>
              </a:lnSpc>
              <a:spcBef>
                <a:spcPts val="0"/>
              </a:spcBef>
              <a:buClr>
                <a:srgbClr val="374151"/>
              </a:buClr>
              <a:buSzPts val="2300"/>
              <a:buNone/>
            </a:pPr>
            <a:endParaRPr lang="es-AR" b="1" dirty="0">
              <a:solidFill>
                <a:schemeClr val="tx1"/>
              </a:solidFill>
            </a:endParaRPr>
          </a:p>
          <a:p>
            <a:pPr marL="82550" indent="0" algn="just">
              <a:lnSpc>
                <a:spcPct val="80000"/>
              </a:lnSpc>
              <a:spcBef>
                <a:spcPts val="0"/>
              </a:spcBef>
              <a:buClr>
                <a:srgbClr val="374151"/>
              </a:buClr>
              <a:buSzPts val="2300"/>
              <a:buNone/>
            </a:pPr>
            <a:r>
              <a:rPr lang="es-ES" sz="1800" dirty="0">
                <a:solidFill>
                  <a:schemeClr val="tx1"/>
                </a:solidFill>
              </a:rPr>
              <a:t>La naturaleza transparente e inalterable de la tecnología de blockchain ofrece una serie de ventajas para las organizaciones:</a:t>
            </a:r>
          </a:p>
          <a:p>
            <a:pPr marL="82550" indent="0" algn="just">
              <a:lnSpc>
                <a:spcPct val="80000"/>
              </a:lnSpc>
              <a:spcBef>
                <a:spcPts val="0"/>
              </a:spcBef>
              <a:buClr>
                <a:srgbClr val="374151"/>
              </a:buClr>
              <a:buSzPts val="2300"/>
              <a:buNone/>
            </a:pPr>
            <a:endParaRPr lang="es-ES" sz="1800" dirty="0">
              <a:solidFill>
                <a:schemeClr val="tx1"/>
              </a:solidFill>
            </a:endParaRPr>
          </a:p>
          <a:p>
            <a:pPr marL="82550" indent="0" algn="just">
              <a:lnSpc>
                <a:spcPct val="80000"/>
              </a:lnSpc>
              <a:spcBef>
                <a:spcPts val="0"/>
              </a:spcBef>
              <a:buClr>
                <a:srgbClr val="374151"/>
              </a:buClr>
              <a:buSzPts val="2300"/>
              <a:buNone/>
            </a:pPr>
            <a:r>
              <a:rPr lang="es-ES" sz="1800" dirty="0">
                <a:solidFill>
                  <a:schemeClr val="accent1">
                    <a:lumMod val="75000"/>
                  </a:schemeClr>
                </a:solidFill>
              </a:rPr>
              <a:t>Transparencia</a:t>
            </a:r>
            <a:r>
              <a:rPr lang="es-ES" sz="1800" dirty="0">
                <a:solidFill>
                  <a:schemeClr val="tx1"/>
                </a:solidFill>
              </a:rPr>
              <a:t>: la información en blockchain es visible para todos los participantes y no puede ser alterada. Esto reduce el riesgo y el fraude, a la vez que crea confianza. </a:t>
            </a:r>
          </a:p>
          <a:p>
            <a:pPr marL="82550" indent="0" algn="just">
              <a:lnSpc>
                <a:spcPct val="80000"/>
              </a:lnSpc>
              <a:spcBef>
                <a:spcPts val="0"/>
              </a:spcBef>
              <a:buClr>
                <a:srgbClr val="374151"/>
              </a:buClr>
              <a:buSzPts val="2300"/>
              <a:buNone/>
            </a:pPr>
            <a:endParaRPr lang="es-ES" sz="1800" dirty="0">
              <a:solidFill>
                <a:schemeClr val="accent1">
                  <a:lumMod val="75000"/>
                </a:schemeClr>
              </a:solidFill>
            </a:endParaRPr>
          </a:p>
          <a:p>
            <a:pPr marL="82550" indent="0" algn="just">
              <a:lnSpc>
                <a:spcPct val="80000"/>
              </a:lnSpc>
              <a:spcBef>
                <a:spcPts val="0"/>
              </a:spcBef>
              <a:buClr>
                <a:srgbClr val="374151"/>
              </a:buClr>
              <a:buSzPts val="2300"/>
              <a:buNone/>
            </a:pPr>
            <a:r>
              <a:rPr lang="es-ES" sz="1800" dirty="0">
                <a:solidFill>
                  <a:schemeClr val="accent1">
                    <a:lumMod val="75000"/>
                  </a:schemeClr>
                </a:solidFill>
              </a:rPr>
              <a:t>Seguridad</a:t>
            </a:r>
            <a:r>
              <a:rPr lang="es-ES" sz="1800" dirty="0">
                <a:solidFill>
                  <a:schemeClr val="tx1"/>
                </a:solidFill>
              </a:rPr>
              <a:t>: la naturaleza distribuida y encriptada del blockchain significa que será difícil de hackear. Esto muestra potencial para la seguridad del negocio y de internet de las cosas (</a:t>
            </a:r>
            <a:r>
              <a:rPr lang="es-ES" sz="1800" dirty="0" err="1">
                <a:solidFill>
                  <a:schemeClr val="tx1"/>
                </a:solidFill>
              </a:rPr>
              <a:t>IoT</a:t>
            </a:r>
            <a:r>
              <a:rPr lang="es-ES" sz="1800" dirty="0">
                <a:solidFill>
                  <a:schemeClr val="tx1"/>
                </a:solidFill>
              </a:rPr>
              <a:t>). </a:t>
            </a:r>
          </a:p>
          <a:p>
            <a:pPr marL="82550" indent="0" algn="just">
              <a:lnSpc>
                <a:spcPct val="80000"/>
              </a:lnSpc>
              <a:spcBef>
                <a:spcPts val="0"/>
              </a:spcBef>
              <a:buClr>
                <a:srgbClr val="374151"/>
              </a:buClr>
              <a:buSzPts val="2300"/>
              <a:buNone/>
            </a:pPr>
            <a:endParaRPr lang="es-ES" sz="1800" dirty="0">
              <a:solidFill>
                <a:schemeClr val="accent1">
                  <a:lumMod val="75000"/>
                </a:schemeClr>
              </a:solidFill>
            </a:endParaRPr>
          </a:p>
          <a:p>
            <a:pPr marL="82550" indent="0" algn="just">
              <a:lnSpc>
                <a:spcPct val="80000"/>
              </a:lnSpc>
              <a:spcBef>
                <a:spcPts val="0"/>
              </a:spcBef>
              <a:buClr>
                <a:srgbClr val="374151"/>
              </a:buClr>
              <a:buSzPts val="2300"/>
              <a:buNone/>
            </a:pPr>
            <a:r>
              <a:rPr lang="es-ES" sz="1800" dirty="0">
                <a:solidFill>
                  <a:schemeClr val="accent1">
                    <a:lumMod val="75000"/>
                  </a:schemeClr>
                </a:solidFill>
              </a:rPr>
              <a:t>Menos intermediarios</a:t>
            </a:r>
            <a:r>
              <a:rPr lang="es-ES" sz="1800" dirty="0">
                <a:solidFill>
                  <a:schemeClr val="tx1"/>
                </a:solidFill>
              </a:rPr>
              <a:t>: el blockchain es una verdadera red entre pares que reducirá la dependencia de ciertos tipos de intermediarios externos. Esto hace que los procesos sean más eficientes e implica menos oportunidades de errores de ingreso de datos, así como menos tarifas de transacción.</a:t>
            </a:r>
          </a:p>
          <a:p>
            <a:pPr marL="82550" indent="0" algn="just">
              <a:lnSpc>
                <a:spcPct val="80000"/>
              </a:lnSpc>
              <a:spcBef>
                <a:spcPts val="0"/>
              </a:spcBef>
              <a:buClr>
                <a:srgbClr val="374151"/>
              </a:buClr>
              <a:buSzPts val="2300"/>
              <a:buNone/>
            </a:pPr>
            <a:endParaRPr lang="es-ES" sz="1800" dirty="0">
              <a:solidFill>
                <a:schemeClr val="accent1">
                  <a:lumMod val="75000"/>
                </a:schemeClr>
              </a:solidFill>
            </a:endParaRPr>
          </a:p>
          <a:p>
            <a:pPr marL="82550" indent="0" algn="just">
              <a:lnSpc>
                <a:spcPct val="80000"/>
              </a:lnSpc>
              <a:spcBef>
                <a:spcPts val="0"/>
              </a:spcBef>
              <a:buClr>
                <a:srgbClr val="374151"/>
              </a:buClr>
              <a:buSzPts val="2300"/>
              <a:buNone/>
            </a:pPr>
            <a:r>
              <a:rPr lang="es-ES" sz="1800" dirty="0">
                <a:solidFill>
                  <a:schemeClr val="accent1">
                    <a:lumMod val="75000"/>
                  </a:schemeClr>
                </a:solidFill>
              </a:rPr>
              <a:t>Trazabilidad</a:t>
            </a:r>
            <a:r>
              <a:rPr lang="es-ES" sz="1800" dirty="0">
                <a:solidFill>
                  <a:schemeClr val="tx1"/>
                </a:solidFill>
              </a:rPr>
              <a:t>: dado que los datos de blockchain son inalterables, es ideal para el seguimiento y rastreo de artículos o procedencia a lo largo de cadenas de suministro complejas, por ejemplo.</a:t>
            </a:r>
          </a:p>
          <a:p>
            <a:pPr marL="82550" indent="0" algn="just">
              <a:lnSpc>
                <a:spcPct val="80000"/>
              </a:lnSpc>
              <a:spcBef>
                <a:spcPts val="0"/>
              </a:spcBef>
              <a:buClr>
                <a:srgbClr val="374151"/>
              </a:buClr>
              <a:buSzPts val="2300"/>
              <a:buNone/>
            </a:pPr>
            <a:endParaRPr lang="es-ES" sz="1800" dirty="0">
              <a:solidFill>
                <a:schemeClr val="accent1">
                  <a:lumMod val="75000"/>
                </a:schemeClr>
              </a:solidFill>
            </a:endParaRPr>
          </a:p>
          <a:p>
            <a:pPr marL="82550" indent="0" algn="just">
              <a:lnSpc>
                <a:spcPct val="80000"/>
              </a:lnSpc>
              <a:spcBef>
                <a:spcPts val="0"/>
              </a:spcBef>
              <a:buClr>
                <a:srgbClr val="374151"/>
              </a:buClr>
              <a:buSzPts val="2300"/>
              <a:buNone/>
            </a:pPr>
            <a:r>
              <a:rPr lang="es-ES" sz="1800" dirty="0">
                <a:solidFill>
                  <a:schemeClr val="accent1">
                    <a:lumMod val="75000"/>
                  </a:schemeClr>
                </a:solidFill>
              </a:rPr>
              <a:t>Mayor eficiencia y ROI</a:t>
            </a:r>
            <a:r>
              <a:rPr lang="es-ES" sz="1800" dirty="0">
                <a:solidFill>
                  <a:schemeClr val="tx1"/>
                </a:solidFill>
              </a:rPr>
              <a:t>: los registros distribuidos brindarán un rápido retorno de la inversión ayudando a las empresas a crear procesos más ágiles, eficientes y rentables. </a:t>
            </a:r>
          </a:p>
          <a:p>
            <a:pPr marL="82550" indent="0" algn="just">
              <a:lnSpc>
                <a:spcPct val="80000"/>
              </a:lnSpc>
              <a:spcBef>
                <a:spcPts val="0"/>
              </a:spcBef>
              <a:buClr>
                <a:srgbClr val="374151"/>
              </a:buClr>
              <a:buSzPts val="2300"/>
              <a:buNone/>
            </a:pPr>
            <a:endParaRPr lang="es-ES" sz="1800" dirty="0">
              <a:solidFill>
                <a:schemeClr val="accent1">
                  <a:lumMod val="75000"/>
                </a:schemeClr>
              </a:solidFill>
            </a:endParaRPr>
          </a:p>
          <a:p>
            <a:pPr marL="82550" indent="0" algn="just">
              <a:lnSpc>
                <a:spcPct val="80000"/>
              </a:lnSpc>
              <a:spcBef>
                <a:spcPts val="0"/>
              </a:spcBef>
              <a:buClr>
                <a:srgbClr val="374151"/>
              </a:buClr>
              <a:buSzPts val="2300"/>
              <a:buNone/>
            </a:pPr>
            <a:r>
              <a:rPr lang="es-ES" sz="1800" dirty="0">
                <a:solidFill>
                  <a:schemeClr val="accent1">
                    <a:lumMod val="75000"/>
                  </a:schemeClr>
                </a:solidFill>
              </a:rPr>
              <a:t>Procesos más rápidos</a:t>
            </a:r>
            <a:r>
              <a:rPr lang="es-ES" sz="1800" dirty="0">
                <a:solidFill>
                  <a:schemeClr val="tx1"/>
                </a:solidFill>
              </a:rPr>
              <a:t>: el blockchain puede acelerar la ejecución de procesos en escenarios de múltiples partes –y permitir transacciones más rápidas que no están limitadas por los horarios de oficina–.</a:t>
            </a:r>
          </a:p>
          <a:p>
            <a:pPr marL="82550" indent="0" algn="just">
              <a:lnSpc>
                <a:spcPct val="80000"/>
              </a:lnSpc>
              <a:spcBef>
                <a:spcPts val="0"/>
              </a:spcBef>
              <a:buClr>
                <a:srgbClr val="374151"/>
              </a:buClr>
              <a:buSzPts val="2300"/>
              <a:buNone/>
            </a:pPr>
            <a:endParaRPr lang="es-ES" sz="1800" dirty="0">
              <a:solidFill>
                <a:schemeClr val="accent1">
                  <a:lumMod val="75000"/>
                </a:schemeClr>
              </a:solidFill>
            </a:endParaRPr>
          </a:p>
          <a:p>
            <a:pPr marL="82550" indent="0" algn="just">
              <a:lnSpc>
                <a:spcPct val="80000"/>
              </a:lnSpc>
              <a:spcBef>
                <a:spcPts val="0"/>
              </a:spcBef>
              <a:buClr>
                <a:srgbClr val="374151"/>
              </a:buClr>
              <a:buSzPts val="2300"/>
              <a:buNone/>
            </a:pPr>
            <a:r>
              <a:rPr lang="es-ES" sz="1800" dirty="0">
                <a:solidFill>
                  <a:schemeClr val="accent1">
                    <a:lumMod val="75000"/>
                  </a:schemeClr>
                </a:solidFill>
              </a:rPr>
              <a:t>Automatización</a:t>
            </a:r>
            <a:r>
              <a:rPr lang="es-ES" sz="1800" dirty="0">
                <a:solidFill>
                  <a:schemeClr val="tx1"/>
                </a:solidFill>
              </a:rPr>
              <a:t>: el blockchain es programable, lo cual permite activar automáticamente acciones, eventos y pagos una vez que se cumplen las condiciones. </a:t>
            </a:r>
          </a:p>
          <a:p>
            <a:pPr marL="82550" indent="0" algn="just">
              <a:lnSpc>
                <a:spcPct val="80000"/>
              </a:lnSpc>
              <a:spcBef>
                <a:spcPts val="0"/>
              </a:spcBef>
              <a:buClr>
                <a:srgbClr val="374151"/>
              </a:buClr>
              <a:buSzPts val="2300"/>
              <a:buNone/>
            </a:pPr>
            <a:endParaRPr lang="es-ES" sz="1800" dirty="0">
              <a:solidFill>
                <a:schemeClr val="accent1">
                  <a:lumMod val="75000"/>
                </a:schemeClr>
              </a:solidFill>
            </a:endParaRPr>
          </a:p>
          <a:p>
            <a:pPr marL="82550" indent="0" algn="just">
              <a:lnSpc>
                <a:spcPct val="80000"/>
              </a:lnSpc>
              <a:spcBef>
                <a:spcPts val="0"/>
              </a:spcBef>
              <a:buClr>
                <a:srgbClr val="374151"/>
              </a:buClr>
              <a:buSzPts val="2300"/>
              <a:buNone/>
            </a:pPr>
            <a:r>
              <a:rPr lang="es-ES" sz="1800" dirty="0">
                <a:solidFill>
                  <a:schemeClr val="accent1">
                    <a:lumMod val="75000"/>
                  </a:schemeClr>
                </a:solidFill>
              </a:rPr>
              <a:t>Privacidad de los datos</a:t>
            </a:r>
            <a:r>
              <a:rPr lang="es-ES" sz="1800" dirty="0">
                <a:solidFill>
                  <a:schemeClr val="tx1"/>
                </a:solidFill>
              </a:rPr>
              <a:t>: mientras que la información se verifica y añade al blockchain a través de un proceso de consenso, los datos en sí se traducen en una serie de letras y números mediante un código hash. Los participantes de la red no tienen forma de traducir esa información sin una clave. </a:t>
            </a:r>
          </a:p>
        </p:txBody>
      </p:sp>
    </p:spTree>
    <p:extLst>
      <p:ext uri="{BB962C8B-B14F-4D97-AF65-F5344CB8AC3E}">
        <p14:creationId xmlns:p14="http://schemas.microsoft.com/office/powerpoint/2010/main" val="4150945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207209" y="-25428"/>
            <a:ext cx="10018800" cy="598084"/>
          </a:xfrm>
          <a:prstGeom prst="rect">
            <a:avLst/>
          </a:prstGeom>
        </p:spPr>
        <p:txBody>
          <a:bodyPr spcFirstLastPara="1" wrap="square" lIns="91425" tIns="45700" rIns="91425" bIns="45700" anchor="ctr" anchorCtr="0">
            <a:normAutofit fontScale="90000"/>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a:t>
            </a:r>
            <a:r>
              <a:rPr lang="es-AR" sz="4000" dirty="0">
                <a:solidFill>
                  <a:srgbClr val="374151"/>
                </a:solidFill>
                <a:highlight>
                  <a:srgbClr val="F7F7F8"/>
                </a:highlight>
              </a:rPr>
              <a:t>Blockchain</a:t>
            </a:r>
            <a:endParaRPr sz="3750" dirty="0"/>
          </a:p>
        </p:txBody>
      </p:sp>
      <p:sp>
        <p:nvSpPr>
          <p:cNvPr id="840" name="Google Shape;840;g1dccf8cd004_2_25"/>
          <p:cNvSpPr txBox="1">
            <a:spLocks noGrp="1"/>
          </p:cNvSpPr>
          <p:nvPr>
            <p:ph type="body" idx="1"/>
          </p:nvPr>
        </p:nvSpPr>
        <p:spPr>
          <a:xfrm>
            <a:off x="965991" y="344427"/>
            <a:ext cx="10298546" cy="6326910"/>
          </a:xfrm>
          <a:prstGeom prst="rect">
            <a:avLst/>
          </a:prstGeom>
        </p:spPr>
        <p:txBody>
          <a:bodyPr spcFirstLastPara="1" wrap="square" lIns="91425" tIns="45700" rIns="91425" bIns="45700" anchor="ctr" anchorCtr="0">
            <a:normAutofit/>
          </a:bodyPr>
          <a:lstStyle/>
          <a:p>
            <a:pPr marL="82550" indent="0" algn="just">
              <a:lnSpc>
                <a:spcPct val="80000"/>
              </a:lnSpc>
              <a:spcBef>
                <a:spcPts val="0"/>
              </a:spcBef>
              <a:buClr>
                <a:srgbClr val="374151"/>
              </a:buClr>
              <a:buSzPts val="2300"/>
              <a:buNone/>
            </a:pPr>
            <a:r>
              <a:rPr lang="es-AR" b="1" dirty="0">
                <a:solidFill>
                  <a:schemeClr val="tx1"/>
                </a:solidFill>
              </a:rPr>
              <a:t>Tipos de redes de Blockchain</a:t>
            </a:r>
          </a:p>
          <a:p>
            <a:pPr marL="82550" indent="0" algn="just">
              <a:lnSpc>
                <a:spcPct val="80000"/>
              </a:lnSpc>
              <a:spcBef>
                <a:spcPts val="0"/>
              </a:spcBef>
              <a:buClr>
                <a:srgbClr val="374151"/>
              </a:buClr>
              <a:buSzPts val="2300"/>
              <a:buNone/>
            </a:pPr>
            <a:endParaRPr lang="es-ES" sz="1800" dirty="0">
              <a:solidFill>
                <a:schemeClr val="tx1"/>
              </a:solidFill>
            </a:endParaRPr>
          </a:p>
          <a:p>
            <a:pPr marL="425450" indent="-342900" algn="just">
              <a:lnSpc>
                <a:spcPct val="80000"/>
              </a:lnSpc>
              <a:spcBef>
                <a:spcPts val="0"/>
              </a:spcBef>
              <a:buClr>
                <a:srgbClr val="374151"/>
              </a:buClr>
              <a:buSzPts val="2300"/>
              <a:buFont typeface="+mj-lt"/>
              <a:buAutoNum type="arabicPeriod"/>
            </a:pPr>
            <a:r>
              <a:rPr lang="es-ES" sz="2000" dirty="0">
                <a:solidFill>
                  <a:schemeClr val="accent1">
                    <a:lumMod val="75000"/>
                  </a:schemeClr>
                </a:solidFill>
              </a:rPr>
              <a:t>Blockchain público</a:t>
            </a:r>
            <a:r>
              <a:rPr lang="es-ES" sz="2000" dirty="0">
                <a:solidFill>
                  <a:schemeClr val="tx1"/>
                </a:solidFill>
              </a:rPr>
              <a:t>: los primeros y más prominentes ejemplos de redes de blockchain, </a:t>
            </a:r>
            <a:r>
              <a:rPr lang="es-ES" sz="2000" dirty="0">
                <a:solidFill>
                  <a:schemeClr val="accent1">
                    <a:lumMod val="75000"/>
                  </a:schemeClr>
                </a:solidFill>
              </a:rPr>
              <a:t>Bitcoin</a:t>
            </a:r>
            <a:r>
              <a:rPr lang="es-ES" sz="2000" dirty="0">
                <a:solidFill>
                  <a:schemeClr val="tx1"/>
                </a:solidFill>
              </a:rPr>
              <a:t> y </a:t>
            </a:r>
            <a:r>
              <a:rPr lang="es-ES" sz="2000" dirty="0">
                <a:solidFill>
                  <a:schemeClr val="accent1">
                    <a:lumMod val="75000"/>
                  </a:schemeClr>
                </a:solidFill>
              </a:rPr>
              <a:t>Ethereum</a:t>
            </a:r>
            <a:r>
              <a:rPr lang="es-ES" sz="2000" dirty="0">
                <a:solidFill>
                  <a:schemeClr val="tx1"/>
                </a:solidFill>
              </a:rPr>
              <a:t>, son redes públicas. </a:t>
            </a:r>
            <a:r>
              <a:rPr lang="es-ES" sz="2000" dirty="0">
                <a:solidFill>
                  <a:schemeClr val="accent1">
                    <a:lumMod val="75000"/>
                  </a:schemeClr>
                </a:solidFill>
              </a:rPr>
              <a:t>Cualquiera puede leer un blockchain público</a:t>
            </a:r>
            <a:r>
              <a:rPr lang="es-ES" sz="2000" dirty="0">
                <a:solidFill>
                  <a:schemeClr val="tx1"/>
                </a:solidFill>
              </a:rPr>
              <a:t>, enviarle transacciones o participar en el proceso de consenso. Se lo considera “sin permiso”. Todas las transacciones son públicas y los usuarios pueden mantenerse anónimos. </a:t>
            </a:r>
          </a:p>
          <a:p>
            <a:pPr marL="425450" indent="-342900" algn="just">
              <a:lnSpc>
                <a:spcPct val="80000"/>
              </a:lnSpc>
              <a:spcBef>
                <a:spcPts val="0"/>
              </a:spcBef>
              <a:buClr>
                <a:srgbClr val="374151"/>
              </a:buClr>
              <a:buSzPts val="2300"/>
              <a:buFont typeface="+mj-lt"/>
              <a:buAutoNum type="arabicPeriod"/>
            </a:pPr>
            <a:endParaRPr lang="es-ES" sz="2000" dirty="0">
              <a:solidFill>
                <a:schemeClr val="accent1">
                  <a:lumMod val="75000"/>
                </a:schemeClr>
              </a:solidFill>
            </a:endParaRPr>
          </a:p>
          <a:p>
            <a:pPr marL="425450" indent="-342900" algn="just">
              <a:lnSpc>
                <a:spcPct val="80000"/>
              </a:lnSpc>
              <a:spcBef>
                <a:spcPts val="0"/>
              </a:spcBef>
              <a:buClr>
                <a:srgbClr val="374151"/>
              </a:buClr>
              <a:buSzPts val="2300"/>
              <a:buFont typeface="+mj-lt"/>
              <a:buAutoNum type="arabicPeriod"/>
            </a:pPr>
            <a:r>
              <a:rPr lang="es-ES" sz="2000" dirty="0">
                <a:solidFill>
                  <a:schemeClr val="accent1">
                    <a:lumMod val="75000"/>
                  </a:schemeClr>
                </a:solidFill>
              </a:rPr>
              <a:t>Blockchain semiprivado</a:t>
            </a:r>
            <a:r>
              <a:rPr lang="es-ES" sz="2000" dirty="0">
                <a:solidFill>
                  <a:schemeClr val="tx1"/>
                </a:solidFill>
              </a:rPr>
              <a:t>: es </a:t>
            </a:r>
            <a:r>
              <a:rPr lang="es-ES" sz="2000" dirty="0">
                <a:solidFill>
                  <a:schemeClr val="accent1">
                    <a:lumMod val="75000"/>
                  </a:schemeClr>
                </a:solidFill>
              </a:rPr>
              <a:t>ejecutado por una sola empresa </a:t>
            </a:r>
            <a:r>
              <a:rPr lang="es-ES" sz="2000" dirty="0">
                <a:solidFill>
                  <a:schemeClr val="tx1"/>
                </a:solidFill>
              </a:rPr>
              <a:t>que le otorga </a:t>
            </a:r>
            <a:r>
              <a:rPr lang="es-ES" sz="2000" dirty="0">
                <a:solidFill>
                  <a:schemeClr val="accent1">
                    <a:lumMod val="75000"/>
                  </a:schemeClr>
                </a:solidFill>
              </a:rPr>
              <a:t>acceso a cualquier usuario </a:t>
            </a:r>
            <a:r>
              <a:rPr lang="es-ES" sz="2000" dirty="0">
                <a:solidFill>
                  <a:schemeClr val="tx1"/>
                </a:solidFill>
              </a:rPr>
              <a:t>que satisfaga los </a:t>
            </a:r>
            <a:r>
              <a:rPr lang="es-ES" sz="2000" dirty="0">
                <a:solidFill>
                  <a:schemeClr val="accent1">
                    <a:lumMod val="75000"/>
                  </a:schemeClr>
                </a:solidFill>
              </a:rPr>
              <a:t>criterios preestablecidos</a:t>
            </a:r>
            <a:r>
              <a:rPr lang="es-ES" sz="2000" dirty="0">
                <a:solidFill>
                  <a:schemeClr val="tx1"/>
                </a:solidFill>
              </a:rPr>
              <a:t>. Aunque no está verdaderamente descentralizado, este tipo de blockchain "con permiso" es atractivo para casos de uso de </a:t>
            </a:r>
            <a:r>
              <a:rPr lang="es-ES" sz="2000" dirty="0" err="1">
                <a:solidFill>
                  <a:schemeClr val="tx1"/>
                </a:solidFill>
              </a:rPr>
              <a:t>business-to-business</a:t>
            </a:r>
            <a:r>
              <a:rPr lang="es-ES" sz="2000" dirty="0">
                <a:solidFill>
                  <a:schemeClr val="tx1"/>
                </a:solidFill>
              </a:rPr>
              <a:t> y aplicaciones de gobierno.</a:t>
            </a:r>
          </a:p>
          <a:p>
            <a:pPr marL="425450" indent="-342900" algn="just">
              <a:lnSpc>
                <a:spcPct val="80000"/>
              </a:lnSpc>
              <a:spcBef>
                <a:spcPts val="0"/>
              </a:spcBef>
              <a:buClr>
                <a:srgbClr val="374151"/>
              </a:buClr>
              <a:buSzPts val="2300"/>
              <a:buFont typeface="+mj-lt"/>
              <a:buAutoNum type="arabicPeriod"/>
            </a:pPr>
            <a:endParaRPr lang="es-ES" sz="2000" dirty="0">
              <a:solidFill>
                <a:schemeClr val="accent1">
                  <a:lumMod val="75000"/>
                </a:schemeClr>
              </a:solidFill>
            </a:endParaRPr>
          </a:p>
          <a:p>
            <a:pPr marL="425450" indent="-342900" algn="just">
              <a:lnSpc>
                <a:spcPct val="80000"/>
              </a:lnSpc>
              <a:spcBef>
                <a:spcPts val="0"/>
              </a:spcBef>
              <a:buClr>
                <a:srgbClr val="374151"/>
              </a:buClr>
              <a:buSzPts val="2300"/>
              <a:buFont typeface="+mj-lt"/>
              <a:buAutoNum type="arabicPeriod"/>
            </a:pPr>
            <a:r>
              <a:rPr lang="es-ES" sz="2000" dirty="0">
                <a:solidFill>
                  <a:schemeClr val="accent1">
                    <a:lumMod val="75000"/>
                  </a:schemeClr>
                </a:solidFill>
              </a:rPr>
              <a:t>Blockchain privado</a:t>
            </a:r>
            <a:r>
              <a:rPr lang="es-ES" sz="2000" dirty="0">
                <a:solidFill>
                  <a:schemeClr val="tx1"/>
                </a:solidFill>
              </a:rPr>
              <a:t>: también está </a:t>
            </a:r>
            <a:r>
              <a:rPr lang="es-ES" sz="2000" dirty="0">
                <a:solidFill>
                  <a:schemeClr val="accent1">
                    <a:lumMod val="75000"/>
                  </a:schemeClr>
                </a:solidFill>
              </a:rPr>
              <a:t>controlado por una sola organización</a:t>
            </a:r>
            <a:r>
              <a:rPr lang="es-ES" sz="2000" dirty="0">
                <a:solidFill>
                  <a:schemeClr val="tx1"/>
                </a:solidFill>
              </a:rPr>
              <a:t>. Ella determina quién puede leerlo, presentar transacciones en él, y participar en el proceso de consenso. Dado que está 100% </a:t>
            </a:r>
            <a:r>
              <a:rPr lang="es-ES" sz="2000" dirty="0">
                <a:solidFill>
                  <a:schemeClr val="accent1">
                    <a:lumMod val="75000"/>
                  </a:schemeClr>
                </a:solidFill>
              </a:rPr>
              <a:t>centralizado</a:t>
            </a:r>
            <a:r>
              <a:rPr lang="es-ES" sz="2000" dirty="0">
                <a:solidFill>
                  <a:schemeClr val="tx1"/>
                </a:solidFill>
              </a:rPr>
              <a:t>, el blockchain privado es útil en los entornos sandbox, pero no para producción efectiva.</a:t>
            </a:r>
          </a:p>
          <a:p>
            <a:pPr marL="425450" indent="-342900" algn="just">
              <a:lnSpc>
                <a:spcPct val="80000"/>
              </a:lnSpc>
              <a:spcBef>
                <a:spcPts val="0"/>
              </a:spcBef>
              <a:buClr>
                <a:srgbClr val="374151"/>
              </a:buClr>
              <a:buSzPts val="2300"/>
              <a:buFont typeface="+mj-lt"/>
              <a:buAutoNum type="arabicPeriod"/>
            </a:pPr>
            <a:endParaRPr lang="es-ES" sz="2000" dirty="0">
              <a:solidFill>
                <a:schemeClr val="accent1">
                  <a:lumMod val="75000"/>
                </a:schemeClr>
              </a:solidFill>
            </a:endParaRPr>
          </a:p>
          <a:p>
            <a:pPr marL="425450" indent="-342900" algn="just">
              <a:lnSpc>
                <a:spcPct val="80000"/>
              </a:lnSpc>
              <a:spcBef>
                <a:spcPts val="0"/>
              </a:spcBef>
              <a:buClr>
                <a:srgbClr val="374151"/>
              </a:buClr>
              <a:buSzPts val="2300"/>
              <a:buFont typeface="+mj-lt"/>
              <a:buAutoNum type="arabicPeriod"/>
            </a:pPr>
            <a:r>
              <a:rPr lang="es-ES" sz="2000" dirty="0">
                <a:solidFill>
                  <a:schemeClr val="accent1">
                    <a:lumMod val="75000"/>
                  </a:schemeClr>
                </a:solidFill>
              </a:rPr>
              <a:t>Consorcio</a:t>
            </a:r>
            <a:r>
              <a:rPr lang="es-ES" sz="2000" dirty="0">
                <a:solidFill>
                  <a:schemeClr val="tx1"/>
                </a:solidFill>
              </a:rPr>
              <a:t>: actualmente el consorcio es el </a:t>
            </a:r>
            <a:r>
              <a:rPr lang="es-ES" sz="2000" dirty="0">
                <a:solidFill>
                  <a:schemeClr val="accent1">
                    <a:lumMod val="75000"/>
                  </a:schemeClr>
                </a:solidFill>
              </a:rPr>
              <a:t>modelo más aceptado para los negocios</a:t>
            </a:r>
            <a:r>
              <a:rPr lang="es-ES" sz="2000" dirty="0">
                <a:solidFill>
                  <a:schemeClr val="tx1"/>
                </a:solidFill>
              </a:rPr>
              <a:t>. En el blockchain de consorcio, el proceso de consenso es </a:t>
            </a:r>
            <a:r>
              <a:rPr lang="es-ES" sz="2000" dirty="0">
                <a:solidFill>
                  <a:schemeClr val="accent1">
                    <a:lumMod val="75000"/>
                  </a:schemeClr>
                </a:solidFill>
              </a:rPr>
              <a:t>controlado por un grupo preseleccionado </a:t>
            </a:r>
            <a:r>
              <a:rPr lang="es-ES" sz="2000" dirty="0">
                <a:solidFill>
                  <a:schemeClr val="tx1"/>
                </a:solidFill>
              </a:rPr>
              <a:t>–un grupo de empresas, por ejemplo–. El derecho a leer el blockchain y enviarle transacciones puede ser público o estar restringido a los participantes. El blockchain de consorcio se considera blockchain "con permiso" y es el más apto para usar en los negocios. </a:t>
            </a:r>
          </a:p>
        </p:txBody>
      </p:sp>
    </p:spTree>
    <p:extLst>
      <p:ext uri="{BB962C8B-B14F-4D97-AF65-F5344CB8AC3E}">
        <p14:creationId xmlns:p14="http://schemas.microsoft.com/office/powerpoint/2010/main" val="2452988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207209" y="-25429"/>
            <a:ext cx="10018800" cy="710907"/>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a:t>
            </a:r>
            <a:r>
              <a:rPr lang="es-AR" sz="4000" dirty="0">
                <a:solidFill>
                  <a:srgbClr val="374151"/>
                </a:solidFill>
                <a:highlight>
                  <a:srgbClr val="F7F7F8"/>
                </a:highlight>
              </a:rPr>
              <a:t>Blockchain</a:t>
            </a:r>
            <a:endParaRPr sz="3750" dirty="0"/>
          </a:p>
        </p:txBody>
      </p:sp>
      <p:sp>
        <p:nvSpPr>
          <p:cNvPr id="840" name="Google Shape;840;g1dccf8cd004_2_25"/>
          <p:cNvSpPr txBox="1">
            <a:spLocks noGrp="1"/>
          </p:cNvSpPr>
          <p:nvPr>
            <p:ph type="body" idx="1"/>
          </p:nvPr>
        </p:nvSpPr>
        <p:spPr>
          <a:xfrm>
            <a:off x="1207209" y="244018"/>
            <a:ext cx="10455564" cy="6525491"/>
          </a:xfrm>
          <a:prstGeom prst="rect">
            <a:avLst/>
          </a:prstGeom>
        </p:spPr>
        <p:txBody>
          <a:bodyPr spcFirstLastPara="1" wrap="square" lIns="91425" tIns="45700" rIns="91425" bIns="45700" anchor="ctr" anchorCtr="0">
            <a:normAutofit lnSpcReduction="10000"/>
          </a:bodyPr>
          <a:lstStyle/>
          <a:p>
            <a:pPr marL="82550" indent="0" algn="just">
              <a:lnSpc>
                <a:spcPct val="80000"/>
              </a:lnSpc>
              <a:spcBef>
                <a:spcPts val="0"/>
              </a:spcBef>
              <a:buClr>
                <a:srgbClr val="374151"/>
              </a:buClr>
              <a:buSzPts val="2300"/>
              <a:buNone/>
            </a:pPr>
            <a:r>
              <a:rPr lang="es-AR" b="1" dirty="0">
                <a:solidFill>
                  <a:schemeClr val="tx1"/>
                </a:solidFill>
              </a:rPr>
              <a:t>Casos de uso de Blockchain</a:t>
            </a:r>
          </a:p>
          <a:p>
            <a:pPr marL="82550" indent="0" algn="just">
              <a:lnSpc>
                <a:spcPct val="80000"/>
              </a:lnSpc>
              <a:spcBef>
                <a:spcPts val="0"/>
              </a:spcBef>
              <a:buClr>
                <a:srgbClr val="374151"/>
              </a:buClr>
              <a:buSzPts val="2300"/>
              <a:buNone/>
            </a:pPr>
            <a:endParaRPr lang="es-ES" sz="1800" dirty="0">
              <a:solidFill>
                <a:schemeClr val="bg2"/>
              </a:solidFill>
            </a:endParaRPr>
          </a:p>
          <a:p>
            <a:pPr marL="82550" indent="0" algn="just">
              <a:lnSpc>
                <a:spcPct val="80000"/>
              </a:lnSpc>
              <a:spcBef>
                <a:spcPts val="0"/>
              </a:spcBef>
              <a:buClr>
                <a:srgbClr val="374151"/>
              </a:buClr>
              <a:buSzPts val="2300"/>
              <a:buNone/>
            </a:pPr>
            <a:r>
              <a:rPr lang="es-ES" sz="1800" dirty="0">
                <a:solidFill>
                  <a:schemeClr val="accent1">
                    <a:lumMod val="75000"/>
                  </a:schemeClr>
                </a:solidFill>
              </a:rPr>
              <a:t>Blockchain en la cadena de suministro</a:t>
            </a:r>
            <a:r>
              <a:rPr lang="es-ES" sz="1800" dirty="0">
                <a:solidFill>
                  <a:schemeClr val="bg2"/>
                </a:solidFill>
              </a:rPr>
              <a:t>: se está usando para realizar un seguimiento de los alimentos perecederos desde la granja hasta la mesa. A través de un blockchain autorizado, los fabricantes de alimentos pueden invitar a quien quieran a participar en la red, por ejemplo a acopiadores de alimentos, agricultores sostenibles, o incluso cultivadores individuales. Al momento de la cosecha, se asigna al producto un código QR que contiene información como origen, nombre del productor, o si es orgánico o de una empresa de comercio justo. Los datos se codifican en el blockchain y se actualizan con nueva información a medida que avanzan por la cadena de suministro.  </a:t>
            </a:r>
          </a:p>
          <a:p>
            <a:pPr marL="82550" indent="0" algn="just">
              <a:lnSpc>
                <a:spcPct val="90000"/>
              </a:lnSpc>
              <a:spcBef>
                <a:spcPts val="0"/>
              </a:spcBef>
              <a:buClr>
                <a:srgbClr val="374151"/>
              </a:buClr>
              <a:buSzPts val="2300"/>
              <a:buNone/>
            </a:pPr>
            <a:endParaRPr lang="es-ES" sz="1800" dirty="0">
              <a:solidFill>
                <a:schemeClr val="accent1">
                  <a:lumMod val="75000"/>
                </a:schemeClr>
              </a:solidFill>
            </a:endParaRPr>
          </a:p>
          <a:p>
            <a:pPr marL="82550" indent="0" algn="just">
              <a:lnSpc>
                <a:spcPct val="90000"/>
              </a:lnSpc>
              <a:spcBef>
                <a:spcPts val="0"/>
              </a:spcBef>
              <a:buClr>
                <a:srgbClr val="374151"/>
              </a:buClr>
              <a:buSzPts val="2300"/>
              <a:buNone/>
            </a:pPr>
            <a:r>
              <a:rPr lang="es-ES" sz="1800" dirty="0">
                <a:solidFill>
                  <a:schemeClr val="accent1">
                    <a:lumMod val="75000"/>
                  </a:schemeClr>
                </a:solidFill>
              </a:rPr>
              <a:t>Blockchain en el sector público: </a:t>
            </a:r>
            <a:r>
              <a:rPr lang="es-ES" sz="1800" dirty="0">
                <a:solidFill>
                  <a:schemeClr val="bg2"/>
                </a:solidFill>
              </a:rPr>
              <a:t>se usa como registro oficial de los activos del gobierno y los ciudadanos, tales como edificios, viviendas, vehículos y patentes. El blockchain también podría simplificar el voto, reducir el fraude y mejorar funciones de back-office como las compras.</a:t>
            </a:r>
          </a:p>
          <a:p>
            <a:pPr marL="82550" indent="0" algn="just">
              <a:lnSpc>
                <a:spcPct val="90000"/>
              </a:lnSpc>
              <a:spcBef>
                <a:spcPts val="0"/>
              </a:spcBef>
              <a:buClr>
                <a:srgbClr val="374151"/>
              </a:buClr>
              <a:buSzPts val="2300"/>
              <a:buNone/>
            </a:pPr>
            <a:r>
              <a:rPr lang="es-ES" sz="1800" dirty="0">
                <a:solidFill>
                  <a:schemeClr val="bg2"/>
                </a:solidFill>
              </a:rPr>
              <a:t> </a:t>
            </a:r>
          </a:p>
          <a:p>
            <a:pPr marL="82550" indent="0" algn="just">
              <a:lnSpc>
                <a:spcPct val="90000"/>
              </a:lnSpc>
              <a:spcBef>
                <a:spcPts val="0"/>
              </a:spcBef>
              <a:buClr>
                <a:srgbClr val="374151"/>
              </a:buClr>
              <a:buSzPts val="2300"/>
              <a:buNone/>
            </a:pPr>
            <a:r>
              <a:rPr lang="es-ES" sz="1800" dirty="0">
                <a:solidFill>
                  <a:schemeClr val="accent1">
                    <a:lumMod val="75000"/>
                  </a:schemeClr>
                </a:solidFill>
              </a:rPr>
              <a:t>Blockchain en los servicios públicos: </a:t>
            </a:r>
            <a:r>
              <a:rPr lang="es-ES" sz="1800" dirty="0">
                <a:solidFill>
                  <a:schemeClr val="bg2"/>
                </a:solidFill>
              </a:rPr>
              <a:t>se esta probando en ventas de energía solar entre pares (P2P), entre vecinos, comercialización de energía entre conglomerados de servicios públicos, facturación automatizada para estaciones de carga de vehículos eléctricos autónomos y más.  </a:t>
            </a:r>
          </a:p>
          <a:p>
            <a:pPr marL="82550" indent="0" algn="just">
              <a:lnSpc>
                <a:spcPct val="90000"/>
              </a:lnSpc>
              <a:spcBef>
                <a:spcPts val="0"/>
              </a:spcBef>
              <a:buClr>
                <a:srgbClr val="374151"/>
              </a:buClr>
              <a:buSzPts val="2300"/>
              <a:buNone/>
            </a:pPr>
            <a:endParaRPr lang="es-ES" sz="1800" dirty="0">
              <a:solidFill>
                <a:schemeClr val="accent1">
                  <a:lumMod val="75000"/>
                </a:schemeClr>
              </a:solidFill>
            </a:endParaRPr>
          </a:p>
          <a:p>
            <a:pPr marL="82550" indent="0" algn="just">
              <a:lnSpc>
                <a:spcPct val="90000"/>
              </a:lnSpc>
              <a:spcBef>
                <a:spcPts val="0"/>
              </a:spcBef>
              <a:buClr>
                <a:srgbClr val="374151"/>
              </a:buClr>
              <a:buSzPts val="2300"/>
              <a:buNone/>
            </a:pPr>
            <a:r>
              <a:rPr lang="es-ES" sz="1800" dirty="0">
                <a:solidFill>
                  <a:schemeClr val="accent1">
                    <a:lumMod val="75000"/>
                  </a:schemeClr>
                </a:solidFill>
              </a:rPr>
              <a:t>Blockchain en RR. HH: </a:t>
            </a:r>
            <a:r>
              <a:rPr lang="es-ES" sz="1800" dirty="0">
                <a:solidFill>
                  <a:schemeClr val="bg2"/>
                </a:solidFill>
              </a:rPr>
              <a:t>Un único blockchain para registrar los niveles de educación, las certificaciones logradas, el historial de empleo y otras calificaciones podría brindar una manera para que los profesionales de RR. HH. verifiquen las credenciales profesionales de manera más eficiente.   </a:t>
            </a:r>
          </a:p>
          <a:p>
            <a:pPr marL="82550" indent="0" algn="just">
              <a:lnSpc>
                <a:spcPct val="90000"/>
              </a:lnSpc>
              <a:spcBef>
                <a:spcPts val="0"/>
              </a:spcBef>
              <a:buClr>
                <a:srgbClr val="374151"/>
              </a:buClr>
              <a:buSzPts val="2300"/>
              <a:buNone/>
            </a:pPr>
            <a:r>
              <a:rPr lang="es-ES" sz="1800" dirty="0">
                <a:solidFill>
                  <a:schemeClr val="bg2"/>
                </a:solidFill>
              </a:rPr>
              <a:t> </a:t>
            </a:r>
          </a:p>
          <a:p>
            <a:pPr marL="82550" indent="0" algn="just">
              <a:lnSpc>
                <a:spcPct val="90000"/>
              </a:lnSpc>
              <a:spcBef>
                <a:spcPts val="0"/>
              </a:spcBef>
              <a:buClr>
                <a:srgbClr val="374151"/>
              </a:buClr>
              <a:buSzPts val="2300"/>
              <a:buNone/>
            </a:pPr>
            <a:r>
              <a:rPr lang="es-ES" sz="1800" dirty="0">
                <a:solidFill>
                  <a:schemeClr val="accent1">
                    <a:lumMod val="75000"/>
                  </a:schemeClr>
                </a:solidFill>
              </a:rPr>
              <a:t>Blockchain en finanzas: </a:t>
            </a:r>
            <a:r>
              <a:rPr lang="es-ES" sz="1800" dirty="0">
                <a:solidFill>
                  <a:schemeClr val="bg2"/>
                </a:solidFill>
              </a:rPr>
              <a:t>Los departamentos de cuentas por pagar pueden realizar pagos directamente a las partes de transacción, omitiendo los bancos. La identidad del pagador se integra en la cadena y se cifra con claves privadas antes de ser validada por otros ordenadores en la red. El departamento de cuentas por pagar ya no tendrá que actualizar sus registros para mostrar cuándo se ha recibido el pago, ya que el receptor actualiza la cadena de bloques. </a:t>
            </a:r>
          </a:p>
        </p:txBody>
      </p:sp>
    </p:spTree>
    <p:extLst>
      <p:ext uri="{BB962C8B-B14F-4D97-AF65-F5344CB8AC3E}">
        <p14:creationId xmlns:p14="http://schemas.microsoft.com/office/powerpoint/2010/main" val="3960893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dccf8cd004_2_25"/>
          <p:cNvSpPr txBox="1">
            <a:spLocks noGrp="1"/>
          </p:cNvSpPr>
          <p:nvPr>
            <p:ph type="title"/>
          </p:nvPr>
        </p:nvSpPr>
        <p:spPr>
          <a:xfrm>
            <a:off x="1207209" y="-25429"/>
            <a:ext cx="10018800" cy="710907"/>
          </a:xfrm>
          <a:prstGeom prst="rect">
            <a:avLst/>
          </a:prstGeom>
        </p:spPr>
        <p:txBody>
          <a:bodyPr spcFirstLastPara="1" wrap="square" lIns="91425" tIns="45700" rIns="91425" bIns="45700" anchor="ctr" anchorCtr="0">
            <a:normAutofit/>
          </a:bodyPr>
          <a:lstStyle/>
          <a:p>
            <a:pPr marL="457200" marR="0" lvl="0" indent="0" algn="ctr" rtl="0">
              <a:lnSpc>
                <a:spcPct val="100000"/>
              </a:lnSpc>
              <a:spcBef>
                <a:spcPts val="0"/>
              </a:spcBef>
              <a:spcAft>
                <a:spcPts val="0"/>
              </a:spcAft>
              <a:buClr>
                <a:schemeClr val="dk1"/>
              </a:buClr>
              <a:buSzPts val="1100"/>
              <a:buFont typeface="Arial"/>
              <a:buNone/>
            </a:pPr>
            <a:r>
              <a:rPr lang="es-AR" sz="3750" dirty="0"/>
              <a:t>Unidad 3: </a:t>
            </a:r>
            <a:r>
              <a:rPr lang="es-AR" sz="4000" dirty="0">
                <a:solidFill>
                  <a:srgbClr val="374151"/>
                </a:solidFill>
                <a:highlight>
                  <a:srgbClr val="F7F7F8"/>
                </a:highlight>
              </a:rPr>
              <a:t>Blockchain</a:t>
            </a:r>
            <a:endParaRPr sz="3750" dirty="0"/>
          </a:p>
        </p:txBody>
      </p:sp>
      <p:pic>
        <p:nvPicPr>
          <p:cNvPr id="5" name="Imagen 4">
            <a:extLst>
              <a:ext uri="{FF2B5EF4-FFF2-40B4-BE49-F238E27FC236}">
                <a16:creationId xmlns:a16="http://schemas.microsoft.com/office/drawing/2014/main" id="{9EFB6C44-11A8-DCCC-1510-9A7440CBAB56}"/>
              </a:ext>
            </a:extLst>
          </p:cNvPr>
          <p:cNvPicPr>
            <a:picLocks noChangeAspect="1"/>
          </p:cNvPicPr>
          <p:nvPr/>
        </p:nvPicPr>
        <p:blipFill>
          <a:blip r:embed="rId3"/>
          <a:stretch>
            <a:fillRect/>
          </a:stretch>
        </p:blipFill>
        <p:spPr>
          <a:xfrm>
            <a:off x="2660559" y="685478"/>
            <a:ext cx="8324232" cy="6172523"/>
          </a:xfrm>
          <a:prstGeom prst="rect">
            <a:avLst/>
          </a:prstGeom>
        </p:spPr>
      </p:pic>
    </p:spTree>
    <p:extLst>
      <p:ext uri="{BB962C8B-B14F-4D97-AF65-F5344CB8AC3E}">
        <p14:creationId xmlns:p14="http://schemas.microsoft.com/office/powerpoint/2010/main" val="5352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g1dccf8cd004_2_14"/>
          <p:cNvSpPr txBox="1">
            <a:spLocks noGrp="1"/>
          </p:cNvSpPr>
          <p:nvPr>
            <p:ph type="title"/>
          </p:nvPr>
        </p:nvSpPr>
        <p:spPr>
          <a:xfrm>
            <a:off x="1465828" y="72373"/>
            <a:ext cx="10018800" cy="918000"/>
          </a:xfrm>
          <a:prstGeom prst="rect">
            <a:avLst/>
          </a:prstGeom>
        </p:spPr>
        <p:txBody>
          <a:bodyPr spcFirstLastPara="1" wrap="square" lIns="91425" tIns="45700" rIns="91425" bIns="45700" anchor="ctr" anchorCtr="0">
            <a:normAutofit/>
          </a:bodyPr>
          <a:lstStyle/>
          <a:p>
            <a:pPr marL="457200" lvl="0" indent="0" algn="ctr" rtl="0">
              <a:spcBef>
                <a:spcPts val="0"/>
              </a:spcBef>
              <a:spcAft>
                <a:spcPts val="0"/>
              </a:spcAft>
              <a:buClr>
                <a:schemeClr val="dk1"/>
              </a:buClr>
              <a:buSzPts val="1100"/>
              <a:buFont typeface="Arial"/>
              <a:buNone/>
            </a:pPr>
            <a:r>
              <a:rPr lang="es-AR" sz="3750" dirty="0"/>
              <a:t>Unidad 3: Transformación digital </a:t>
            </a:r>
            <a:endParaRPr dirty="0"/>
          </a:p>
        </p:txBody>
      </p:sp>
      <p:pic>
        <p:nvPicPr>
          <p:cNvPr id="3" name="Imagen 2">
            <a:extLst>
              <a:ext uri="{FF2B5EF4-FFF2-40B4-BE49-F238E27FC236}">
                <a16:creationId xmlns:a16="http://schemas.microsoft.com/office/drawing/2014/main" id="{B6B2568C-704D-B966-4821-6932D4048F17}"/>
              </a:ext>
            </a:extLst>
          </p:cNvPr>
          <p:cNvPicPr>
            <a:picLocks noChangeAspect="1"/>
          </p:cNvPicPr>
          <p:nvPr/>
        </p:nvPicPr>
        <p:blipFill>
          <a:blip r:embed="rId3"/>
          <a:stretch>
            <a:fillRect/>
          </a:stretch>
        </p:blipFill>
        <p:spPr>
          <a:xfrm>
            <a:off x="1093614" y="845290"/>
            <a:ext cx="9361055" cy="5822350"/>
          </a:xfrm>
          <a:prstGeom prst="rect">
            <a:avLst/>
          </a:prstGeom>
        </p:spPr>
      </p:pic>
    </p:spTree>
    <p:extLst>
      <p:ext uri="{BB962C8B-B14F-4D97-AF65-F5344CB8AC3E}">
        <p14:creationId xmlns:p14="http://schemas.microsoft.com/office/powerpoint/2010/main" val="6900287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1dd4aa1bb27_1_0"/>
          <p:cNvSpPr txBox="1">
            <a:spLocks noGrp="1"/>
          </p:cNvSpPr>
          <p:nvPr>
            <p:ph type="title"/>
          </p:nvPr>
        </p:nvSpPr>
        <p:spPr>
          <a:xfrm>
            <a:off x="1399802" y="0"/>
            <a:ext cx="10018800" cy="633634"/>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Fuentes de Métricas</a:t>
            </a:r>
            <a:endParaRPr dirty="0"/>
          </a:p>
        </p:txBody>
      </p:sp>
      <p:sp>
        <p:nvSpPr>
          <p:cNvPr id="846" name="Google Shape;846;g1dd4aa1bb27_1_0"/>
          <p:cNvSpPr txBox="1">
            <a:spLocks noGrp="1"/>
          </p:cNvSpPr>
          <p:nvPr>
            <p:ph type="body" idx="1"/>
          </p:nvPr>
        </p:nvSpPr>
        <p:spPr>
          <a:xfrm>
            <a:off x="1103299" y="525479"/>
            <a:ext cx="10160000" cy="5970366"/>
          </a:xfrm>
          <a:prstGeom prst="rect">
            <a:avLst/>
          </a:prstGeom>
        </p:spPr>
        <p:txBody>
          <a:bodyPr spcFirstLastPara="1" wrap="square" lIns="91425" tIns="45700" rIns="91425" bIns="45700" anchor="ctr" anchorCtr="0">
            <a:normAutofit lnSpcReduction="10000"/>
          </a:bodyPr>
          <a:lstStyle/>
          <a:p>
            <a:pPr marL="0" marR="0" lvl="0" indent="0" algn="just" rtl="0">
              <a:lnSpc>
                <a:spcPct val="100000"/>
              </a:lnSpc>
              <a:spcBef>
                <a:spcPts val="0"/>
              </a:spcBef>
              <a:spcAft>
                <a:spcPts val="0"/>
              </a:spcAft>
              <a:buNone/>
            </a:pPr>
            <a:r>
              <a:rPr lang="es-AR" sz="2300" b="1" dirty="0">
                <a:solidFill>
                  <a:srgbClr val="374151"/>
                </a:solidFill>
              </a:rPr>
              <a:t>Fuentes de métricas digitales integrables en inteligencia de negocios</a:t>
            </a:r>
            <a:endParaRPr sz="2300" b="1" dirty="0">
              <a:solidFill>
                <a:srgbClr val="374151"/>
              </a:solidFill>
            </a:endParaRPr>
          </a:p>
          <a:p>
            <a:pPr marL="457200" marR="0" lvl="0" indent="0" algn="just" rtl="0">
              <a:lnSpc>
                <a:spcPct val="100000"/>
              </a:lnSpc>
              <a:spcBef>
                <a:spcPts val="0"/>
              </a:spcBef>
              <a:spcAft>
                <a:spcPts val="0"/>
              </a:spcAft>
              <a:buNone/>
            </a:pPr>
            <a:endParaRPr sz="2300" dirty="0">
              <a:solidFill>
                <a:srgbClr val="374151"/>
              </a:solidFill>
            </a:endParaRPr>
          </a:p>
          <a:p>
            <a:pPr marL="82550" indent="0" algn="just">
              <a:spcBef>
                <a:spcPts val="0"/>
              </a:spcBef>
              <a:buClr>
                <a:srgbClr val="374151"/>
              </a:buClr>
              <a:buSzPts val="2300"/>
              <a:buNone/>
            </a:pPr>
            <a:r>
              <a:rPr lang="es-ES" sz="1800" dirty="0">
                <a:solidFill>
                  <a:schemeClr val="bg2"/>
                </a:solidFill>
              </a:rPr>
              <a:t>Las métricas son esos </a:t>
            </a:r>
            <a:r>
              <a:rPr lang="es-ES" sz="1800" dirty="0">
                <a:solidFill>
                  <a:schemeClr val="accent1">
                    <a:lumMod val="75000"/>
                  </a:schemeClr>
                </a:solidFill>
              </a:rPr>
              <a:t>indicadores</a:t>
            </a:r>
            <a:r>
              <a:rPr lang="es-ES" sz="1800" dirty="0">
                <a:solidFill>
                  <a:schemeClr val="bg2"/>
                </a:solidFill>
              </a:rPr>
              <a:t> que nos </a:t>
            </a:r>
            <a:r>
              <a:rPr lang="es-ES" sz="1800" dirty="0">
                <a:solidFill>
                  <a:schemeClr val="accent1">
                    <a:lumMod val="75000"/>
                  </a:schemeClr>
                </a:solidFill>
              </a:rPr>
              <a:t>permiten saber </a:t>
            </a:r>
            <a:r>
              <a:rPr lang="es-ES" sz="1800" dirty="0">
                <a:solidFill>
                  <a:schemeClr val="bg2"/>
                </a:solidFill>
              </a:rPr>
              <a:t>qué tan cerca o lejos estamos de las </a:t>
            </a:r>
            <a:r>
              <a:rPr lang="es-ES" sz="1800" dirty="0">
                <a:solidFill>
                  <a:schemeClr val="accent1">
                    <a:lumMod val="75000"/>
                  </a:schemeClr>
                </a:solidFill>
              </a:rPr>
              <a:t>metas generales </a:t>
            </a:r>
            <a:r>
              <a:rPr lang="es-ES" sz="1800" dirty="0">
                <a:solidFill>
                  <a:schemeClr val="bg2"/>
                </a:solidFill>
              </a:rPr>
              <a:t>de la empresa. </a:t>
            </a:r>
            <a:r>
              <a:rPr lang="es-ES" sz="1800" dirty="0">
                <a:solidFill>
                  <a:schemeClr val="accent1">
                    <a:lumMod val="75000"/>
                  </a:schemeClr>
                </a:solidFill>
              </a:rPr>
              <a:t>Sirven</a:t>
            </a:r>
            <a:r>
              <a:rPr lang="es-ES" sz="1800" dirty="0">
                <a:solidFill>
                  <a:schemeClr val="bg2"/>
                </a:solidFill>
              </a:rPr>
              <a:t> para </a:t>
            </a:r>
            <a:r>
              <a:rPr lang="es-ES" sz="1800" dirty="0">
                <a:solidFill>
                  <a:schemeClr val="accent1">
                    <a:lumMod val="75000"/>
                  </a:schemeClr>
                </a:solidFill>
              </a:rPr>
              <a:t>conocer el ROI </a:t>
            </a:r>
            <a:r>
              <a:rPr lang="es-ES" sz="1800" dirty="0">
                <a:solidFill>
                  <a:schemeClr val="bg2"/>
                </a:solidFill>
              </a:rPr>
              <a:t>de ciertas acciones.</a:t>
            </a:r>
          </a:p>
          <a:p>
            <a:pPr marL="82550" indent="0" algn="just">
              <a:spcBef>
                <a:spcPts val="0"/>
              </a:spcBef>
              <a:buClr>
                <a:srgbClr val="374151"/>
              </a:buClr>
              <a:buSzPts val="2300"/>
              <a:buNone/>
            </a:pPr>
            <a:endParaRPr lang="es-ES" sz="1800" dirty="0">
              <a:solidFill>
                <a:schemeClr val="bg2"/>
              </a:solidFill>
            </a:endParaRPr>
          </a:p>
          <a:p>
            <a:pPr marL="82550" indent="0" algn="just">
              <a:spcBef>
                <a:spcPts val="0"/>
              </a:spcBef>
              <a:buClr>
                <a:srgbClr val="374151"/>
              </a:buClr>
              <a:buSzPts val="2300"/>
              <a:buNone/>
            </a:pPr>
            <a:r>
              <a:rPr lang="es-ES" sz="1800" dirty="0">
                <a:solidFill>
                  <a:schemeClr val="bg2"/>
                </a:solidFill>
              </a:rPr>
              <a:t>Existen 4 puntos de enfoque generales en cualquier negocio con presencia en Internet:</a:t>
            </a:r>
          </a:p>
          <a:p>
            <a:pPr marL="368300" indent="-285750" algn="just" fontAlgn="base">
              <a:spcBef>
                <a:spcPts val="0"/>
              </a:spcBef>
              <a:buClr>
                <a:srgbClr val="374151"/>
              </a:buClr>
              <a:buSzPts val="2300"/>
            </a:pPr>
            <a:endParaRPr lang="es-ES" sz="1800" dirty="0">
              <a:solidFill>
                <a:schemeClr val="accent1">
                  <a:lumMod val="75000"/>
                </a:schemeClr>
              </a:solidFill>
            </a:endParaRPr>
          </a:p>
          <a:p>
            <a:pPr marL="368300" indent="-285750" algn="just" fontAlgn="base">
              <a:spcBef>
                <a:spcPts val="0"/>
              </a:spcBef>
              <a:buClr>
                <a:srgbClr val="374151"/>
              </a:buClr>
              <a:buSzPts val="2300"/>
            </a:pPr>
            <a:r>
              <a:rPr lang="es-ES" sz="1800" dirty="0">
                <a:solidFill>
                  <a:schemeClr val="accent1">
                    <a:lumMod val="75000"/>
                  </a:schemeClr>
                </a:solidFill>
              </a:rPr>
              <a:t>Nivel de ingresos</a:t>
            </a:r>
          </a:p>
          <a:p>
            <a:pPr marL="368300" indent="-285750" algn="just" fontAlgn="base">
              <a:spcBef>
                <a:spcPts val="0"/>
              </a:spcBef>
              <a:buClr>
                <a:srgbClr val="374151"/>
              </a:buClr>
              <a:buSzPts val="2300"/>
            </a:pPr>
            <a:endParaRPr lang="es-ES" sz="1800" dirty="0">
              <a:solidFill>
                <a:schemeClr val="accent1">
                  <a:lumMod val="75000"/>
                </a:schemeClr>
              </a:solidFill>
            </a:endParaRPr>
          </a:p>
          <a:p>
            <a:pPr marL="368300" indent="-285750" algn="just" fontAlgn="base">
              <a:spcBef>
                <a:spcPts val="0"/>
              </a:spcBef>
              <a:buClr>
                <a:srgbClr val="374151"/>
              </a:buClr>
              <a:buSzPts val="2300"/>
            </a:pPr>
            <a:r>
              <a:rPr lang="es-ES" sz="1800" dirty="0">
                <a:solidFill>
                  <a:schemeClr val="accent1">
                    <a:lumMod val="75000"/>
                  </a:schemeClr>
                </a:solidFill>
              </a:rPr>
              <a:t>Registros de usuarios en la web</a:t>
            </a:r>
          </a:p>
          <a:p>
            <a:pPr marL="368300" indent="-285750" algn="just" fontAlgn="base">
              <a:spcBef>
                <a:spcPts val="0"/>
              </a:spcBef>
              <a:buClr>
                <a:srgbClr val="374151"/>
              </a:buClr>
              <a:buSzPts val="2300"/>
            </a:pPr>
            <a:endParaRPr lang="es-ES" sz="1800" dirty="0">
              <a:solidFill>
                <a:schemeClr val="accent1">
                  <a:lumMod val="75000"/>
                </a:schemeClr>
              </a:solidFill>
            </a:endParaRPr>
          </a:p>
          <a:p>
            <a:pPr marL="368300" indent="-285750" algn="just" fontAlgn="base">
              <a:spcBef>
                <a:spcPts val="0"/>
              </a:spcBef>
              <a:buClr>
                <a:srgbClr val="374151"/>
              </a:buClr>
              <a:buSzPts val="2300"/>
            </a:pPr>
            <a:r>
              <a:rPr lang="es-ES" sz="1800" dirty="0">
                <a:solidFill>
                  <a:schemeClr val="accent1">
                    <a:lumMod val="75000"/>
                  </a:schemeClr>
                </a:solidFill>
              </a:rPr>
              <a:t>Compromiso de los usuarios</a:t>
            </a:r>
          </a:p>
          <a:p>
            <a:pPr marL="368300" indent="-285750" algn="just" fontAlgn="base">
              <a:spcBef>
                <a:spcPts val="0"/>
              </a:spcBef>
              <a:buClr>
                <a:srgbClr val="374151"/>
              </a:buClr>
              <a:buSzPts val="2300"/>
            </a:pPr>
            <a:endParaRPr lang="es-ES" sz="1800" dirty="0">
              <a:solidFill>
                <a:schemeClr val="accent1">
                  <a:lumMod val="75000"/>
                </a:schemeClr>
              </a:solidFill>
            </a:endParaRPr>
          </a:p>
          <a:p>
            <a:pPr marL="368300" indent="-285750" algn="just" fontAlgn="base">
              <a:spcBef>
                <a:spcPts val="0"/>
              </a:spcBef>
              <a:buClr>
                <a:srgbClr val="374151"/>
              </a:buClr>
              <a:buSzPts val="2300"/>
            </a:pPr>
            <a:r>
              <a:rPr lang="es-ES" sz="1800" dirty="0">
                <a:solidFill>
                  <a:schemeClr val="accent1">
                    <a:lumMod val="75000"/>
                  </a:schemeClr>
                </a:solidFill>
              </a:rPr>
              <a:t>Fidelización de la audiencia o clientes con la marca.</a:t>
            </a:r>
          </a:p>
          <a:p>
            <a:pPr marL="368300" indent="-285750" algn="just" fontAlgn="base">
              <a:spcBef>
                <a:spcPts val="0"/>
              </a:spcBef>
              <a:buClr>
                <a:srgbClr val="374151"/>
              </a:buClr>
              <a:buSzPts val="2300"/>
            </a:pPr>
            <a:endParaRPr lang="es-ES" sz="1800" dirty="0">
              <a:solidFill>
                <a:schemeClr val="bg2"/>
              </a:solidFill>
            </a:endParaRPr>
          </a:p>
          <a:p>
            <a:pPr marL="82550" indent="0" algn="just">
              <a:spcBef>
                <a:spcPts val="0"/>
              </a:spcBef>
              <a:buClr>
                <a:srgbClr val="374151"/>
              </a:buClr>
              <a:buSzPts val="2300"/>
              <a:buNone/>
            </a:pPr>
            <a:r>
              <a:rPr lang="es-ES" sz="1800" dirty="0">
                <a:solidFill>
                  <a:schemeClr val="bg2"/>
                </a:solidFill>
              </a:rPr>
              <a:t>Las métricas de Marketing Digital son las que contextualizan la realidad de la organización con respecto al alcance de sus metas. </a:t>
            </a:r>
          </a:p>
          <a:p>
            <a:pPr marL="82550" indent="0" algn="just">
              <a:spcBef>
                <a:spcPts val="0"/>
              </a:spcBef>
              <a:buClr>
                <a:srgbClr val="374151"/>
              </a:buClr>
              <a:buSzPts val="2300"/>
              <a:buNone/>
            </a:pPr>
            <a:r>
              <a:rPr lang="es-ES" sz="1800" dirty="0">
                <a:solidFill>
                  <a:schemeClr val="bg2"/>
                </a:solidFill>
              </a:rPr>
              <a:t>Todas las  acciones de una empresa deben estar orientadas al cliente, no a la marca. Una empresa se debe a la gente que consume o compra sus productos y servicios, entonces, las estrategias están enfocadas en satisfacerlos y deleitarlos. Para saber si la empresa lo está logrando o, para trazar la ruta para conseguirlo, es necesario comprender el terreno en donde se jugará.</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1dd4aa1bb27_1_0"/>
          <p:cNvSpPr txBox="1">
            <a:spLocks noGrp="1"/>
          </p:cNvSpPr>
          <p:nvPr>
            <p:ph type="title"/>
          </p:nvPr>
        </p:nvSpPr>
        <p:spPr>
          <a:xfrm>
            <a:off x="1399802" y="0"/>
            <a:ext cx="10018800" cy="633634"/>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Fuentes de Métricas</a:t>
            </a:r>
            <a:endParaRPr dirty="0"/>
          </a:p>
        </p:txBody>
      </p:sp>
      <p:sp>
        <p:nvSpPr>
          <p:cNvPr id="846" name="Google Shape;846;g1dd4aa1bb27_1_0"/>
          <p:cNvSpPr txBox="1">
            <a:spLocks noGrp="1"/>
          </p:cNvSpPr>
          <p:nvPr>
            <p:ph type="body" idx="1"/>
          </p:nvPr>
        </p:nvSpPr>
        <p:spPr>
          <a:xfrm>
            <a:off x="1061587" y="316817"/>
            <a:ext cx="10427854" cy="6234074"/>
          </a:xfrm>
          <a:prstGeom prst="rect">
            <a:avLst/>
          </a:prstGeom>
        </p:spPr>
        <p:txBody>
          <a:bodyPr spcFirstLastPara="1" wrap="square" lIns="91425" tIns="45700" rIns="91425" bIns="45700" anchor="ctr" anchorCtr="0">
            <a:normAutofit fontScale="70000" lnSpcReduction="20000"/>
          </a:bodyPr>
          <a:lstStyle/>
          <a:p>
            <a:pPr marL="82550" indent="0" algn="just">
              <a:lnSpc>
                <a:spcPct val="120000"/>
              </a:lnSpc>
              <a:spcBef>
                <a:spcPts val="0"/>
              </a:spcBef>
              <a:buClr>
                <a:srgbClr val="374151"/>
              </a:buClr>
              <a:buSzPts val="2300"/>
              <a:buNone/>
            </a:pPr>
            <a:r>
              <a:rPr lang="es-ES" sz="3400" b="1" dirty="0">
                <a:solidFill>
                  <a:schemeClr val="bg2"/>
                </a:solidFill>
              </a:rPr>
              <a:t>Métricas de SEO</a:t>
            </a:r>
          </a:p>
          <a:p>
            <a:pPr marL="82550" indent="0" algn="just">
              <a:lnSpc>
                <a:spcPct val="120000"/>
              </a:lnSpc>
              <a:spcBef>
                <a:spcPts val="0"/>
              </a:spcBef>
              <a:buClr>
                <a:srgbClr val="374151"/>
              </a:buClr>
              <a:buSzPts val="2300"/>
              <a:buNone/>
            </a:pPr>
            <a:endParaRPr lang="es-ES" sz="2300" dirty="0">
              <a:solidFill>
                <a:schemeClr val="bg2"/>
              </a:solidFill>
            </a:endParaRPr>
          </a:p>
          <a:p>
            <a:pPr marL="82550" indent="0" algn="just">
              <a:lnSpc>
                <a:spcPct val="120000"/>
              </a:lnSpc>
              <a:spcBef>
                <a:spcPts val="0"/>
              </a:spcBef>
              <a:buClr>
                <a:srgbClr val="374151"/>
              </a:buClr>
              <a:buSzPts val="2300"/>
              <a:buNone/>
            </a:pPr>
            <a:r>
              <a:rPr lang="es-ES" sz="2300" dirty="0">
                <a:solidFill>
                  <a:schemeClr val="bg2"/>
                </a:solidFill>
              </a:rPr>
              <a:t>El posicionamiento en buscadores es una de las áreas donde más se enfocan los equipos de Marketing. Gran parte del ROI se basa en lograr en el mediano y largo plazo, posicionar una marca como referente en motores de búsqueda.</a:t>
            </a:r>
          </a:p>
          <a:p>
            <a:pPr marL="82550" indent="0" algn="just">
              <a:lnSpc>
                <a:spcPct val="120000"/>
              </a:lnSpc>
              <a:spcBef>
                <a:spcPts val="0"/>
              </a:spcBef>
              <a:buClr>
                <a:srgbClr val="374151"/>
              </a:buClr>
              <a:buSzPts val="2300"/>
              <a:buNone/>
            </a:pPr>
            <a:endParaRPr lang="es-ES" sz="2300" dirty="0">
              <a:solidFill>
                <a:schemeClr val="accent1">
                  <a:lumMod val="75000"/>
                </a:schemeClr>
              </a:solidFill>
            </a:endParaRPr>
          </a:p>
          <a:p>
            <a:pPr marL="425450" indent="-342900" algn="just">
              <a:lnSpc>
                <a:spcPct val="120000"/>
              </a:lnSpc>
              <a:spcBef>
                <a:spcPts val="0"/>
              </a:spcBef>
              <a:buClr>
                <a:srgbClr val="374151"/>
              </a:buClr>
              <a:buSzPts val="2300"/>
            </a:pPr>
            <a:r>
              <a:rPr lang="es-ES" sz="2300" dirty="0">
                <a:solidFill>
                  <a:schemeClr val="accent1">
                    <a:lumMod val="75000"/>
                  </a:schemeClr>
                </a:solidFill>
              </a:rPr>
              <a:t>Indexación: </a:t>
            </a:r>
            <a:r>
              <a:rPr lang="es-ES" sz="2300" dirty="0">
                <a:solidFill>
                  <a:schemeClr val="bg2"/>
                </a:solidFill>
              </a:rPr>
              <a:t>Dentro de las métricas de SEO, es la cantidad de direcciones URL que pertenecen a tu dominio que Google puede mostrar dentro de sus resultados.</a:t>
            </a:r>
          </a:p>
          <a:p>
            <a:pPr marL="425450" indent="-342900" algn="just">
              <a:lnSpc>
                <a:spcPct val="120000"/>
              </a:lnSpc>
              <a:spcBef>
                <a:spcPts val="0"/>
              </a:spcBef>
              <a:buClr>
                <a:srgbClr val="374151"/>
              </a:buClr>
              <a:buSzPts val="2300"/>
            </a:pPr>
            <a:endParaRPr lang="es-ES" sz="2300" dirty="0">
              <a:solidFill>
                <a:schemeClr val="accent1">
                  <a:lumMod val="75000"/>
                </a:schemeClr>
              </a:solidFill>
            </a:endParaRPr>
          </a:p>
          <a:p>
            <a:pPr marL="425450" indent="-342900" algn="just">
              <a:lnSpc>
                <a:spcPct val="120000"/>
              </a:lnSpc>
              <a:spcBef>
                <a:spcPts val="0"/>
              </a:spcBef>
              <a:buClr>
                <a:srgbClr val="374151"/>
              </a:buClr>
              <a:buSzPts val="2300"/>
            </a:pPr>
            <a:r>
              <a:rPr lang="es-ES" sz="2300" dirty="0">
                <a:solidFill>
                  <a:schemeClr val="accent1">
                    <a:lumMod val="75000"/>
                  </a:schemeClr>
                </a:solidFill>
              </a:rPr>
              <a:t>Ranking de palabras clave: </a:t>
            </a:r>
            <a:r>
              <a:rPr lang="es-ES" sz="2300" dirty="0">
                <a:solidFill>
                  <a:schemeClr val="bg2"/>
                </a:solidFill>
              </a:rPr>
              <a:t>Acompañar el rendimiento de las palabras claves relevantes para tu empresa permite conocer qué tan bien se están posicionando tus contenidos y qué tanto tráfico están atrayendo. De esta manera se puede comparar la posición frente al tráfico y el volumen de resultados en Google que provocan. </a:t>
            </a:r>
          </a:p>
          <a:p>
            <a:pPr marL="425450" indent="-342900" algn="just">
              <a:lnSpc>
                <a:spcPct val="120000"/>
              </a:lnSpc>
              <a:spcBef>
                <a:spcPts val="0"/>
              </a:spcBef>
              <a:buClr>
                <a:srgbClr val="374151"/>
              </a:buClr>
              <a:buSzPts val="2300"/>
            </a:pPr>
            <a:endParaRPr lang="es-ES" sz="2300" dirty="0">
              <a:solidFill>
                <a:schemeClr val="accent1">
                  <a:lumMod val="75000"/>
                </a:schemeClr>
              </a:solidFill>
            </a:endParaRPr>
          </a:p>
          <a:p>
            <a:pPr marL="425450" indent="-342900" algn="just">
              <a:lnSpc>
                <a:spcPct val="120000"/>
              </a:lnSpc>
              <a:spcBef>
                <a:spcPts val="0"/>
              </a:spcBef>
              <a:buClr>
                <a:srgbClr val="374151"/>
              </a:buClr>
              <a:buSzPts val="2300"/>
            </a:pPr>
            <a:r>
              <a:rPr lang="es-ES" sz="2300" dirty="0">
                <a:solidFill>
                  <a:schemeClr val="accent1">
                    <a:lumMod val="75000"/>
                  </a:schemeClr>
                </a:solidFill>
              </a:rPr>
              <a:t>Enlaces externos: </a:t>
            </a:r>
            <a:r>
              <a:rPr lang="es-ES" sz="2300" dirty="0">
                <a:solidFill>
                  <a:schemeClr val="bg2"/>
                </a:solidFill>
              </a:rPr>
              <a:t>Permite medir la cantidad de enlaces externos que recibe nuestra web y determinar el nivel de autoridad y posicionamiento que tiene un contenido o varios. Esto puede ser negativo o positivo, y es preciso conocerlo para potenciar o modificar la estrategia SEO.</a:t>
            </a:r>
          </a:p>
          <a:p>
            <a:pPr marL="425450" indent="-342900" algn="just">
              <a:lnSpc>
                <a:spcPct val="120000"/>
              </a:lnSpc>
              <a:spcBef>
                <a:spcPts val="0"/>
              </a:spcBef>
              <a:buClr>
                <a:srgbClr val="374151"/>
              </a:buClr>
              <a:buSzPts val="2300"/>
            </a:pPr>
            <a:endParaRPr lang="es-ES" sz="2300" dirty="0">
              <a:solidFill>
                <a:schemeClr val="accent1">
                  <a:lumMod val="75000"/>
                </a:schemeClr>
              </a:solidFill>
            </a:endParaRPr>
          </a:p>
          <a:p>
            <a:pPr marL="425450" indent="-342900" algn="just">
              <a:lnSpc>
                <a:spcPct val="120000"/>
              </a:lnSpc>
              <a:spcBef>
                <a:spcPts val="0"/>
              </a:spcBef>
              <a:buClr>
                <a:srgbClr val="374151"/>
              </a:buClr>
              <a:buSzPts val="2300"/>
            </a:pPr>
            <a:r>
              <a:rPr lang="es-ES" sz="2300" dirty="0">
                <a:solidFill>
                  <a:schemeClr val="accent1">
                    <a:lumMod val="75000"/>
                  </a:schemeClr>
                </a:solidFill>
              </a:rPr>
              <a:t>Posicionamiento orgánico: </a:t>
            </a:r>
            <a:r>
              <a:rPr lang="es-ES" sz="2300" dirty="0">
                <a:solidFill>
                  <a:schemeClr val="bg2"/>
                </a:solidFill>
              </a:rPr>
              <a:t>Los contenidos y páginas que se logran posicionar de manera orgánica, es decir,  sin utilizar campañas pagas, brindan la posibilidad de conocer el nivel de dominio que tiene tu web para Google.</a:t>
            </a:r>
          </a:p>
          <a:p>
            <a:pPr marL="425450" indent="-342900" algn="just">
              <a:lnSpc>
                <a:spcPct val="120000"/>
              </a:lnSpc>
              <a:spcBef>
                <a:spcPts val="0"/>
              </a:spcBef>
              <a:buClr>
                <a:srgbClr val="374151"/>
              </a:buClr>
              <a:buSzPts val="2300"/>
            </a:pPr>
            <a:endParaRPr lang="es-ES" sz="2300" dirty="0">
              <a:solidFill>
                <a:schemeClr val="bg2"/>
              </a:solidFill>
            </a:endParaRPr>
          </a:p>
          <a:p>
            <a:pPr marL="425450" indent="-342900" algn="just">
              <a:lnSpc>
                <a:spcPct val="120000"/>
              </a:lnSpc>
              <a:spcBef>
                <a:spcPts val="0"/>
              </a:spcBef>
              <a:buClr>
                <a:srgbClr val="374151"/>
              </a:buClr>
              <a:buSzPts val="2300"/>
            </a:pPr>
            <a:r>
              <a:rPr lang="es-ES" sz="2300" dirty="0">
                <a:solidFill>
                  <a:schemeClr val="accent1">
                    <a:lumMod val="75000"/>
                  </a:schemeClr>
                </a:solidFill>
              </a:rPr>
              <a:t>Tráfico orgánico y total: </a:t>
            </a:r>
            <a:r>
              <a:rPr lang="es-ES" sz="2300" dirty="0">
                <a:solidFill>
                  <a:schemeClr val="bg2"/>
                </a:solidFill>
              </a:rPr>
              <a:t>Quizá sea una de las métricas de Marketing Digital más esenciales, pues tener muchas visitas en tu web siempre es buena noticia. Medir el tráfico orgánico y compararlo con el tráfico total sirve para tener una perspectiva general de qué tan bien está siendo utilizado el SEO en tu estrategia.</a:t>
            </a:r>
          </a:p>
        </p:txBody>
      </p:sp>
    </p:spTree>
    <p:extLst>
      <p:ext uri="{BB962C8B-B14F-4D97-AF65-F5344CB8AC3E}">
        <p14:creationId xmlns:p14="http://schemas.microsoft.com/office/powerpoint/2010/main" val="902467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1dd4aa1bb27_1_0"/>
          <p:cNvSpPr txBox="1">
            <a:spLocks noGrp="1"/>
          </p:cNvSpPr>
          <p:nvPr>
            <p:ph type="title"/>
          </p:nvPr>
        </p:nvSpPr>
        <p:spPr>
          <a:xfrm>
            <a:off x="1399802" y="0"/>
            <a:ext cx="10018800" cy="633634"/>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Fuentes de Métricas</a:t>
            </a:r>
            <a:endParaRPr dirty="0"/>
          </a:p>
        </p:txBody>
      </p:sp>
      <p:sp>
        <p:nvSpPr>
          <p:cNvPr id="846" name="Google Shape;846;g1dd4aa1bb27_1_0"/>
          <p:cNvSpPr txBox="1">
            <a:spLocks noGrp="1"/>
          </p:cNvSpPr>
          <p:nvPr>
            <p:ph type="body" idx="1"/>
          </p:nvPr>
        </p:nvSpPr>
        <p:spPr>
          <a:xfrm>
            <a:off x="1317225" y="628171"/>
            <a:ext cx="10427854" cy="6044256"/>
          </a:xfrm>
          <a:prstGeom prst="rect">
            <a:avLst/>
          </a:prstGeom>
        </p:spPr>
        <p:txBody>
          <a:bodyPr spcFirstLastPara="1" wrap="square" lIns="91425" tIns="45700" rIns="91425" bIns="45700" anchor="ctr" anchorCtr="0">
            <a:normAutofit fontScale="62500" lnSpcReduction="20000"/>
          </a:bodyPr>
          <a:lstStyle/>
          <a:p>
            <a:pPr marL="82550" indent="0" algn="just">
              <a:lnSpc>
                <a:spcPct val="120000"/>
              </a:lnSpc>
              <a:spcBef>
                <a:spcPts val="0"/>
              </a:spcBef>
              <a:buClr>
                <a:srgbClr val="374151"/>
              </a:buClr>
              <a:buSzPts val="2300"/>
              <a:buNone/>
            </a:pPr>
            <a:r>
              <a:rPr lang="es-ES" sz="3800" b="1" dirty="0">
                <a:solidFill>
                  <a:schemeClr val="bg2"/>
                </a:solidFill>
              </a:rPr>
              <a:t>Métricas de </a:t>
            </a:r>
            <a:r>
              <a:rPr lang="es-ES" sz="3800" b="1" dirty="0" err="1">
                <a:solidFill>
                  <a:schemeClr val="bg2"/>
                </a:solidFill>
              </a:rPr>
              <a:t>Inbound</a:t>
            </a:r>
            <a:r>
              <a:rPr lang="es-ES" sz="3800" b="1" dirty="0">
                <a:solidFill>
                  <a:schemeClr val="bg2"/>
                </a:solidFill>
              </a:rPr>
              <a:t> Marketing</a:t>
            </a:r>
          </a:p>
          <a:p>
            <a:pPr marL="82550" indent="0" algn="just">
              <a:lnSpc>
                <a:spcPct val="120000"/>
              </a:lnSpc>
              <a:spcBef>
                <a:spcPts val="0"/>
              </a:spcBef>
              <a:buClr>
                <a:srgbClr val="374151"/>
              </a:buClr>
              <a:buSzPts val="2300"/>
              <a:buNone/>
            </a:pPr>
            <a:endParaRPr lang="es-ES" sz="2300" dirty="0">
              <a:solidFill>
                <a:schemeClr val="bg2"/>
              </a:solidFill>
            </a:endParaRPr>
          </a:p>
          <a:p>
            <a:pPr marL="82550" indent="0" algn="just">
              <a:lnSpc>
                <a:spcPct val="120000"/>
              </a:lnSpc>
              <a:spcBef>
                <a:spcPts val="0"/>
              </a:spcBef>
              <a:buClr>
                <a:srgbClr val="374151"/>
              </a:buClr>
              <a:buSzPts val="2300"/>
              <a:buNone/>
            </a:pPr>
            <a:r>
              <a:rPr lang="es-ES" dirty="0">
                <a:solidFill>
                  <a:schemeClr val="bg2"/>
                </a:solidFill>
              </a:rPr>
              <a:t>Una de las medidas más importantes para determinar el ROI del Marketing son las interacciones y oportunidades de negocio que se crean. </a:t>
            </a:r>
          </a:p>
          <a:p>
            <a:pPr marL="82550" indent="0" algn="just">
              <a:lnSpc>
                <a:spcPct val="120000"/>
              </a:lnSpc>
              <a:spcBef>
                <a:spcPts val="0"/>
              </a:spcBef>
              <a:buClr>
                <a:srgbClr val="374151"/>
              </a:buClr>
              <a:buSzPts val="2300"/>
              <a:buNone/>
            </a:pPr>
            <a:endParaRPr lang="es-ES" sz="2300" dirty="0">
              <a:solidFill>
                <a:schemeClr val="bg2"/>
              </a:solidFill>
            </a:endParaRPr>
          </a:p>
          <a:p>
            <a:pPr marL="82550" indent="0" algn="just">
              <a:lnSpc>
                <a:spcPct val="120000"/>
              </a:lnSpc>
              <a:spcBef>
                <a:spcPts val="0"/>
              </a:spcBef>
              <a:buClr>
                <a:srgbClr val="374151"/>
              </a:buClr>
              <a:buSzPts val="2300"/>
              <a:buNone/>
            </a:pPr>
            <a:r>
              <a:rPr lang="es-ES" dirty="0">
                <a:solidFill>
                  <a:schemeClr val="accent1">
                    <a:lumMod val="75000"/>
                  </a:schemeClr>
                </a:solidFill>
              </a:rPr>
              <a:t>Tasa de conversión</a:t>
            </a:r>
            <a:r>
              <a:rPr lang="es-ES" dirty="0">
                <a:solidFill>
                  <a:schemeClr val="bg2"/>
                </a:solidFill>
              </a:rPr>
              <a:t>:  Con ella se pueden conocer la cantidad de clientes potenciales o clientes reales que ha conseguido una acción o estrategia de atracción. La tasa de conversión se calcula con la siguiente fórmula: Cantidad de usuarios de una página / cantidad de usuarios que realizaron la acción esperada = porcentaje de conversión.</a:t>
            </a:r>
          </a:p>
          <a:p>
            <a:pPr marL="82550" indent="0" algn="just">
              <a:lnSpc>
                <a:spcPct val="120000"/>
              </a:lnSpc>
              <a:spcBef>
                <a:spcPts val="0"/>
              </a:spcBef>
              <a:buClr>
                <a:srgbClr val="374151"/>
              </a:buClr>
              <a:buSzPts val="2300"/>
              <a:buNone/>
            </a:pPr>
            <a:endParaRPr lang="es-ES" sz="2300" dirty="0">
              <a:solidFill>
                <a:schemeClr val="accent1">
                  <a:lumMod val="75000"/>
                </a:schemeClr>
              </a:solidFill>
            </a:endParaRPr>
          </a:p>
          <a:p>
            <a:pPr marL="82550" indent="0" algn="just">
              <a:lnSpc>
                <a:spcPct val="120000"/>
              </a:lnSpc>
              <a:spcBef>
                <a:spcPts val="0"/>
              </a:spcBef>
              <a:buClr>
                <a:srgbClr val="374151"/>
              </a:buClr>
              <a:buSzPts val="2300"/>
              <a:buNone/>
            </a:pPr>
            <a:r>
              <a:rPr lang="es-ES" dirty="0">
                <a:solidFill>
                  <a:schemeClr val="accent1">
                    <a:lumMod val="75000"/>
                  </a:schemeClr>
                </a:solidFill>
              </a:rPr>
              <a:t>Fuentes de tráfico</a:t>
            </a:r>
            <a:r>
              <a:rPr lang="es-ES" sz="2300" dirty="0">
                <a:solidFill>
                  <a:schemeClr val="accent1">
                    <a:lumMod val="75000"/>
                  </a:schemeClr>
                </a:solidFill>
              </a:rPr>
              <a:t>: </a:t>
            </a:r>
            <a:r>
              <a:rPr lang="es-ES" dirty="0">
                <a:solidFill>
                  <a:schemeClr val="bg2"/>
                </a:solidFill>
              </a:rPr>
              <a:t>Permite conocer si llegaron a tu web de manera orgánica, por una red social, un email, una campaña paga o cualquier otro medio.</a:t>
            </a:r>
          </a:p>
          <a:p>
            <a:pPr marL="82550" indent="0" algn="just">
              <a:lnSpc>
                <a:spcPct val="120000"/>
              </a:lnSpc>
              <a:spcBef>
                <a:spcPts val="0"/>
              </a:spcBef>
              <a:buClr>
                <a:srgbClr val="374151"/>
              </a:buClr>
              <a:buSzPts val="2300"/>
              <a:buNone/>
            </a:pPr>
            <a:endParaRPr lang="es-ES" dirty="0">
              <a:solidFill>
                <a:schemeClr val="bg2"/>
              </a:solidFill>
            </a:endParaRPr>
          </a:p>
          <a:p>
            <a:pPr marL="82550" indent="0" algn="just">
              <a:lnSpc>
                <a:spcPct val="120000"/>
              </a:lnSpc>
              <a:spcBef>
                <a:spcPts val="0"/>
              </a:spcBef>
              <a:buClr>
                <a:srgbClr val="374151"/>
              </a:buClr>
              <a:buSzPts val="2300"/>
              <a:buNone/>
            </a:pPr>
            <a:r>
              <a:rPr lang="es-ES" dirty="0">
                <a:solidFill>
                  <a:schemeClr val="accent1">
                    <a:lumMod val="75000"/>
                  </a:schemeClr>
                </a:solidFill>
              </a:rPr>
              <a:t>Leads: </a:t>
            </a:r>
            <a:r>
              <a:rPr lang="es-ES" dirty="0">
                <a:solidFill>
                  <a:schemeClr val="bg2"/>
                </a:solidFill>
              </a:rPr>
              <a:t>Las personas que dejan sus datos de contacto o deciden descargar un material, evidentemente, están interesados en tu marca. Medir la cantidad de leads que provoca una estrategia te brindará la oportunidad visualizar el impacto de tus acciones.</a:t>
            </a:r>
          </a:p>
          <a:p>
            <a:pPr marL="82550" indent="0" algn="just">
              <a:lnSpc>
                <a:spcPct val="120000"/>
              </a:lnSpc>
              <a:spcBef>
                <a:spcPts val="0"/>
              </a:spcBef>
              <a:buClr>
                <a:srgbClr val="374151"/>
              </a:buClr>
              <a:buSzPts val="2300"/>
              <a:buNone/>
            </a:pPr>
            <a:endParaRPr lang="es-ES" dirty="0">
              <a:solidFill>
                <a:schemeClr val="accent1">
                  <a:lumMod val="75000"/>
                </a:schemeClr>
              </a:solidFill>
            </a:endParaRPr>
          </a:p>
          <a:p>
            <a:pPr marL="82550" indent="0" algn="just">
              <a:lnSpc>
                <a:spcPct val="120000"/>
              </a:lnSpc>
              <a:spcBef>
                <a:spcPts val="0"/>
              </a:spcBef>
              <a:buClr>
                <a:srgbClr val="374151"/>
              </a:buClr>
              <a:buSzPts val="2300"/>
              <a:buNone/>
            </a:pPr>
            <a:r>
              <a:rPr lang="es-ES" dirty="0">
                <a:solidFill>
                  <a:schemeClr val="accent1">
                    <a:lumMod val="75000"/>
                  </a:schemeClr>
                </a:solidFill>
              </a:rPr>
              <a:t>Tasa de clientes: </a:t>
            </a:r>
            <a:r>
              <a:rPr lang="es-ES" dirty="0">
                <a:solidFill>
                  <a:schemeClr val="bg2"/>
                </a:solidFill>
              </a:rPr>
              <a:t>Seguir la cantidad de clientes que obtienes por los esfuerzos de </a:t>
            </a:r>
            <a:r>
              <a:rPr lang="es-ES" dirty="0" err="1">
                <a:solidFill>
                  <a:schemeClr val="bg2"/>
                </a:solidFill>
              </a:rPr>
              <a:t>Inbound</a:t>
            </a:r>
            <a:r>
              <a:rPr lang="es-ES" dirty="0">
                <a:solidFill>
                  <a:schemeClr val="bg2"/>
                </a:solidFill>
              </a:rPr>
              <a:t> Marketing te brinda la oportunidad de saber qué funciona y qué no. Saber, por ejemplo, si un usuario que se transformó en un cliente tuvo su primer contacto con la empresa por un contenido posicionado en Google o un post en redes sociales.</a:t>
            </a:r>
          </a:p>
          <a:p>
            <a:pPr marL="82550" indent="0" algn="just">
              <a:lnSpc>
                <a:spcPct val="120000"/>
              </a:lnSpc>
              <a:spcBef>
                <a:spcPts val="0"/>
              </a:spcBef>
              <a:buClr>
                <a:srgbClr val="374151"/>
              </a:buClr>
              <a:buSzPts val="2300"/>
              <a:buNone/>
            </a:pPr>
            <a:endParaRPr lang="es-ES" dirty="0">
              <a:solidFill>
                <a:schemeClr val="accent1">
                  <a:lumMod val="75000"/>
                </a:schemeClr>
              </a:solidFill>
            </a:endParaRPr>
          </a:p>
          <a:p>
            <a:pPr marL="82550" indent="0" algn="just">
              <a:lnSpc>
                <a:spcPct val="120000"/>
              </a:lnSpc>
              <a:spcBef>
                <a:spcPts val="0"/>
              </a:spcBef>
              <a:buClr>
                <a:srgbClr val="374151"/>
              </a:buClr>
              <a:buSzPts val="2300"/>
              <a:buNone/>
            </a:pPr>
            <a:r>
              <a:rPr lang="es-ES" dirty="0" err="1">
                <a:solidFill>
                  <a:schemeClr val="accent1">
                    <a:lumMod val="75000"/>
                  </a:schemeClr>
                </a:solidFill>
              </a:rPr>
              <a:t>Lifetime</a:t>
            </a:r>
            <a:r>
              <a:rPr lang="es-ES" dirty="0">
                <a:solidFill>
                  <a:schemeClr val="accent1">
                    <a:lumMod val="75000"/>
                  </a:schemeClr>
                </a:solidFill>
              </a:rPr>
              <a:t> </a:t>
            </a:r>
            <a:r>
              <a:rPr lang="es-ES" dirty="0" err="1">
                <a:solidFill>
                  <a:schemeClr val="accent1">
                    <a:lumMod val="75000"/>
                  </a:schemeClr>
                </a:solidFill>
              </a:rPr>
              <a:t>Value</a:t>
            </a:r>
            <a:r>
              <a:rPr lang="es-ES" dirty="0">
                <a:solidFill>
                  <a:schemeClr val="accent1">
                    <a:lumMod val="75000"/>
                  </a:schemeClr>
                </a:solidFill>
              </a:rPr>
              <a:t>: </a:t>
            </a:r>
            <a:r>
              <a:rPr lang="es-ES" dirty="0">
                <a:solidFill>
                  <a:schemeClr val="bg2"/>
                </a:solidFill>
              </a:rPr>
              <a:t>Este dato es preciso para conocer el beneficio que ha producido un cliente durante todo el tiempo que duró la relación con tu marca. Es fundamental para medir el ROI y un gran punto de inicio para próximas estrategias digitales.</a:t>
            </a:r>
          </a:p>
          <a:p>
            <a:pPr marL="82550" indent="0" algn="just">
              <a:lnSpc>
                <a:spcPct val="120000"/>
              </a:lnSpc>
              <a:spcBef>
                <a:spcPts val="0"/>
              </a:spcBef>
              <a:buClr>
                <a:srgbClr val="374151"/>
              </a:buClr>
              <a:buSzPts val="2300"/>
              <a:buNone/>
            </a:pPr>
            <a:endParaRPr lang="es-ES" dirty="0">
              <a:solidFill>
                <a:schemeClr val="accent1">
                  <a:lumMod val="75000"/>
                </a:schemeClr>
              </a:solidFill>
            </a:endParaRPr>
          </a:p>
          <a:p>
            <a:pPr marL="82550" indent="0" algn="just">
              <a:lnSpc>
                <a:spcPct val="120000"/>
              </a:lnSpc>
              <a:spcBef>
                <a:spcPts val="0"/>
              </a:spcBef>
              <a:buClr>
                <a:srgbClr val="374151"/>
              </a:buClr>
              <a:buSzPts val="2300"/>
              <a:buNone/>
            </a:pPr>
            <a:r>
              <a:rPr lang="es-ES" dirty="0">
                <a:solidFill>
                  <a:schemeClr val="accent1">
                    <a:lumMod val="75000"/>
                  </a:schemeClr>
                </a:solidFill>
              </a:rPr>
              <a:t>Costo de adquisición de clientes (CAC): </a:t>
            </a:r>
            <a:r>
              <a:rPr lang="es-ES" dirty="0">
                <a:solidFill>
                  <a:schemeClr val="bg2"/>
                </a:solidFill>
              </a:rPr>
              <a:t>Son los costos asociados a las acciones para convencer al usuario de que eres la mejor opción para su dolor. Con él se pueden establecer metas precisas del número de clientes que puedes generar en un año</a:t>
            </a:r>
            <a:r>
              <a:rPr lang="es-ES" dirty="0">
                <a:solidFill>
                  <a:schemeClr val="bg2"/>
                </a:solidFill>
                <a:highlight>
                  <a:srgbClr val="F7F7F8"/>
                </a:highlight>
              </a:rPr>
              <a:t>.</a:t>
            </a:r>
          </a:p>
          <a:p>
            <a:pPr marL="82550" indent="0" algn="just">
              <a:lnSpc>
                <a:spcPct val="120000"/>
              </a:lnSpc>
              <a:spcBef>
                <a:spcPts val="0"/>
              </a:spcBef>
              <a:buClr>
                <a:srgbClr val="374151"/>
              </a:buClr>
              <a:buSzPts val="2300"/>
              <a:buNone/>
            </a:pPr>
            <a:endParaRPr lang="es-ES" sz="2300" dirty="0">
              <a:solidFill>
                <a:schemeClr val="accent1">
                  <a:lumMod val="75000"/>
                </a:schemeClr>
              </a:solidFill>
              <a:highlight>
                <a:srgbClr val="F7F7F8"/>
              </a:highlight>
            </a:endParaRPr>
          </a:p>
        </p:txBody>
      </p:sp>
    </p:spTree>
    <p:extLst>
      <p:ext uri="{BB962C8B-B14F-4D97-AF65-F5344CB8AC3E}">
        <p14:creationId xmlns:p14="http://schemas.microsoft.com/office/powerpoint/2010/main" val="4105996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1dd4aa1bb27_1_0"/>
          <p:cNvSpPr txBox="1">
            <a:spLocks noGrp="1"/>
          </p:cNvSpPr>
          <p:nvPr>
            <p:ph type="title"/>
          </p:nvPr>
        </p:nvSpPr>
        <p:spPr>
          <a:xfrm>
            <a:off x="1399802" y="0"/>
            <a:ext cx="10018800" cy="633634"/>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Fuentes de Métricas</a:t>
            </a:r>
            <a:endParaRPr dirty="0"/>
          </a:p>
        </p:txBody>
      </p:sp>
      <p:sp>
        <p:nvSpPr>
          <p:cNvPr id="846" name="Google Shape;846;g1dd4aa1bb27_1_0"/>
          <p:cNvSpPr txBox="1">
            <a:spLocks noGrp="1"/>
          </p:cNvSpPr>
          <p:nvPr>
            <p:ph type="body" idx="1"/>
          </p:nvPr>
        </p:nvSpPr>
        <p:spPr>
          <a:xfrm>
            <a:off x="1681019" y="633635"/>
            <a:ext cx="10427854" cy="6044256"/>
          </a:xfrm>
          <a:prstGeom prst="rect">
            <a:avLst/>
          </a:prstGeom>
        </p:spPr>
        <p:txBody>
          <a:bodyPr spcFirstLastPara="1" wrap="square" lIns="91425" tIns="45700" rIns="91425" bIns="45700" anchor="ctr" anchorCtr="0">
            <a:normAutofit fontScale="92500" lnSpcReduction="10000"/>
          </a:bodyPr>
          <a:lstStyle/>
          <a:p>
            <a:pPr marL="82550" indent="0" algn="just">
              <a:lnSpc>
                <a:spcPct val="120000"/>
              </a:lnSpc>
              <a:spcBef>
                <a:spcPts val="0"/>
              </a:spcBef>
              <a:buClr>
                <a:srgbClr val="374151"/>
              </a:buClr>
              <a:buSzPts val="2300"/>
              <a:buNone/>
            </a:pPr>
            <a:r>
              <a:rPr lang="es-ES" sz="2800" b="1" dirty="0">
                <a:solidFill>
                  <a:schemeClr val="bg2"/>
                </a:solidFill>
              </a:rPr>
              <a:t>Métricas de redes sociales</a:t>
            </a:r>
          </a:p>
          <a:p>
            <a:pPr marL="82550" indent="0" algn="just">
              <a:lnSpc>
                <a:spcPct val="120000"/>
              </a:lnSpc>
              <a:spcBef>
                <a:spcPts val="0"/>
              </a:spcBef>
              <a:buClr>
                <a:srgbClr val="374151"/>
              </a:buClr>
              <a:buSzPts val="2300"/>
              <a:buNone/>
            </a:pPr>
            <a:endParaRPr lang="es-ES" dirty="0">
              <a:solidFill>
                <a:schemeClr val="bg2"/>
              </a:solidFill>
            </a:endParaRPr>
          </a:p>
          <a:p>
            <a:pPr marL="82550" indent="0" algn="just">
              <a:lnSpc>
                <a:spcPct val="120000"/>
              </a:lnSpc>
              <a:spcBef>
                <a:spcPts val="0"/>
              </a:spcBef>
              <a:buClr>
                <a:srgbClr val="374151"/>
              </a:buClr>
              <a:buSzPts val="2300"/>
              <a:buNone/>
            </a:pPr>
            <a:r>
              <a:rPr lang="es-ES" dirty="0">
                <a:solidFill>
                  <a:schemeClr val="bg2"/>
                </a:solidFill>
              </a:rPr>
              <a:t>Utiliza estos indicadores para conocer qué está sucediendo en tus plataformas sociales:</a:t>
            </a:r>
          </a:p>
          <a:p>
            <a:pPr marL="82550" indent="0" algn="just">
              <a:lnSpc>
                <a:spcPct val="120000"/>
              </a:lnSpc>
              <a:spcBef>
                <a:spcPts val="0"/>
              </a:spcBef>
              <a:buClr>
                <a:srgbClr val="374151"/>
              </a:buClr>
              <a:buSzPts val="2300"/>
              <a:buNone/>
            </a:pPr>
            <a:endParaRPr lang="es-ES" dirty="0">
              <a:solidFill>
                <a:schemeClr val="bg2"/>
              </a:solidFill>
            </a:endParaRPr>
          </a:p>
          <a:p>
            <a:pPr marL="82550" indent="0" algn="just">
              <a:lnSpc>
                <a:spcPct val="120000"/>
              </a:lnSpc>
              <a:spcBef>
                <a:spcPts val="0"/>
              </a:spcBef>
              <a:buClr>
                <a:srgbClr val="374151"/>
              </a:buClr>
              <a:buSzPts val="2300"/>
              <a:buNone/>
            </a:pPr>
            <a:r>
              <a:rPr lang="es-ES" dirty="0">
                <a:solidFill>
                  <a:schemeClr val="accent1">
                    <a:lumMod val="75000"/>
                  </a:schemeClr>
                </a:solidFill>
              </a:rPr>
              <a:t>Alcance: </a:t>
            </a:r>
            <a:r>
              <a:rPr lang="es-ES" dirty="0">
                <a:solidFill>
                  <a:schemeClr val="bg2"/>
                </a:solidFill>
              </a:rPr>
              <a:t>Es importante para determinar el número de personas que han visto una publicación. Esta métrica también incluye a usuarios que no son parte de tu comunidad digital.</a:t>
            </a:r>
          </a:p>
          <a:p>
            <a:pPr marL="82550" indent="0" algn="just">
              <a:lnSpc>
                <a:spcPct val="120000"/>
              </a:lnSpc>
              <a:spcBef>
                <a:spcPts val="0"/>
              </a:spcBef>
              <a:buClr>
                <a:srgbClr val="374151"/>
              </a:buClr>
              <a:buSzPts val="2300"/>
              <a:buNone/>
            </a:pPr>
            <a:endParaRPr lang="es-ES" dirty="0">
              <a:solidFill>
                <a:schemeClr val="accent1">
                  <a:lumMod val="75000"/>
                </a:schemeClr>
              </a:solidFill>
            </a:endParaRPr>
          </a:p>
          <a:p>
            <a:pPr marL="82550" indent="0" algn="just">
              <a:lnSpc>
                <a:spcPct val="120000"/>
              </a:lnSpc>
              <a:spcBef>
                <a:spcPts val="0"/>
              </a:spcBef>
              <a:buClr>
                <a:srgbClr val="374151"/>
              </a:buClr>
              <a:buSzPts val="2300"/>
              <a:buNone/>
            </a:pPr>
            <a:r>
              <a:rPr lang="es-ES" dirty="0" err="1">
                <a:solidFill>
                  <a:schemeClr val="accent1">
                    <a:lumMod val="75000"/>
                  </a:schemeClr>
                </a:solidFill>
              </a:rPr>
              <a:t>Engagement</a:t>
            </a:r>
            <a:r>
              <a:rPr lang="es-ES" dirty="0">
                <a:solidFill>
                  <a:schemeClr val="accent1">
                    <a:lumMod val="75000"/>
                  </a:schemeClr>
                </a:solidFill>
              </a:rPr>
              <a:t>: </a:t>
            </a:r>
            <a:r>
              <a:rPr lang="es-ES" dirty="0">
                <a:solidFill>
                  <a:schemeClr val="bg2"/>
                </a:solidFill>
              </a:rPr>
              <a:t>Se refiere al nivel de compromiso que tiene un usuario con alguna publicación por un período de tiempo determinado. En ella, se incluyen interacciones como “me gusta”, los comentarios, cantidad de compartidos, o menciones a la marca.</a:t>
            </a:r>
          </a:p>
          <a:p>
            <a:pPr marL="82550" indent="0" algn="just">
              <a:lnSpc>
                <a:spcPct val="120000"/>
              </a:lnSpc>
              <a:spcBef>
                <a:spcPts val="0"/>
              </a:spcBef>
              <a:buClr>
                <a:srgbClr val="374151"/>
              </a:buClr>
              <a:buSzPts val="2300"/>
              <a:buNone/>
            </a:pPr>
            <a:endParaRPr lang="es-ES" dirty="0">
              <a:solidFill>
                <a:schemeClr val="accent1">
                  <a:lumMod val="75000"/>
                </a:schemeClr>
              </a:solidFill>
            </a:endParaRPr>
          </a:p>
          <a:p>
            <a:pPr marL="82550" indent="0" algn="just">
              <a:lnSpc>
                <a:spcPct val="120000"/>
              </a:lnSpc>
              <a:spcBef>
                <a:spcPts val="0"/>
              </a:spcBef>
              <a:buClr>
                <a:srgbClr val="374151"/>
              </a:buClr>
              <a:buSzPts val="2300"/>
              <a:buNone/>
            </a:pPr>
            <a:r>
              <a:rPr lang="es-ES" dirty="0">
                <a:solidFill>
                  <a:schemeClr val="accent1">
                    <a:lumMod val="75000"/>
                  </a:schemeClr>
                </a:solidFill>
              </a:rPr>
              <a:t>CTR: </a:t>
            </a:r>
            <a:r>
              <a:rPr lang="es-ES" dirty="0">
                <a:solidFill>
                  <a:schemeClr val="bg2"/>
                </a:solidFill>
              </a:rPr>
              <a:t>El </a:t>
            </a:r>
            <a:r>
              <a:rPr lang="es-ES" dirty="0" err="1">
                <a:solidFill>
                  <a:schemeClr val="bg2"/>
                </a:solidFill>
              </a:rPr>
              <a:t>Click</a:t>
            </a:r>
            <a:r>
              <a:rPr lang="es-ES" dirty="0">
                <a:solidFill>
                  <a:schemeClr val="bg2"/>
                </a:solidFill>
              </a:rPr>
              <a:t> </a:t>
            </a:r>
            <a:r>
              <a:rPr lang="es-ES" dirty="0" err="1">
                <a:solidFill>
                  <a:schemeClr val="bg2"/>
                </a:solidFill>
              </a:rPr>
              <a:t>Through</a:t>
            </a:r>
            <a:r>
              <a:rPr lang="es-ES" dirty="0">
                <a:solidFill>
                  <a:schemeClr val="bg2"/>
                </a:solidFill>
              </a:rPr>
              <a:t> </a:t>
            </a:r>
            <a:r>
              <a:rPr lang="es-ES" dirty="0" err="1">
                <a:solidFill>
                  <a:schemeClr val="bg2"/>
                </a:solidFill>
              </a:rPr>
              <a:t>Rate</a:t>
            </a:r>
            <a:r>
              <a:rPr lang="es-ES" dirty="0">
                <a:solidFill>
                  <a:schemeClr val="bg2"/>
                </a:solidFill>
              </a:rPr>
              <a:t> son la cantidad de clics que se obtienen con respecto al número de impresiones. Es útil para conocer la efectividad de los enlaces que agregas a tus publicaciones.</a:t>
            </a:r>
          </a:p>
          <a:p>
            <a:pPr marL="82550" indent="0" algn="just">
              <a:lnSpc>
                <a:spcPct val="120000"/>
              </a:lnSpc>
              <a:spcBef>
                <a:spcPts val="0"/>
              </a:spcBef>
              <a:buClr>
                <a:srgbClr val="374151"/>
              </a:buClr>
              <a:buSzPts val="2300"/>
              <a:buNone/>
            </a:pPr>
            <a:endParaRPr lang="es-ES" sz="2300" dirty="0">
              <a:solidFill>
                <a:schemeClr val="accent1">
                  <a:lumMod val="75000"/>
                </a:schemeClr>
              </a:solidFill>
              <a:highlight>
                <a:srgbClr val="F7F7F8"/>
              </a:highlight>
            </a:endParaRPr>
          </a:p>
        </p:txBody>
      </p:sp>
    </p:spTree>
    <p:extLst>
      <p:ext uri="{BB962C8B-B14F-4D97-AF65-F5344CB8AC3E}">
        <p14:creationId xmlns:p14="http://schemas.microsoft.com/office/powerpoint/2010/main" val="3640724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1dd4aa1bb27_1_0"/>
          <p:cNvSpPr txBox="1">
            <a:spLocks noGrp="1"/>
          </p:cNvSpPr>
          <p:nvPr>
            <p:ph type="title"/>
          </p:nvPr>
        </p:nvSpPr>
        <p:spPr>
          <a:xfrm>
            <a:off x="1399802" y="0"/>
            <a:ext cx="10018800" cy="633634"/>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Fuentes de Métricas</a:t>
            </a:r>
            <a:endParaRPr dirty="0"/>
          </a:p>
        </p:txBody>
      </p:sp>
      <p:sp>
        <p:nvSpPr>
          <p:cNvPr id="846" name="Google Shape;846;g1dd4aa1bb27_1_0"/>
          <p:cNvSpPr txBox="1">
            <a:spLocks noGrp="1"/>
          </p:cNvSpPr>
          <p:nvPr>
            <p:ph type="body" idx="1"/>
          </p:nvPr>
        </p:nvSpPr>
        <p:spPr>
          <a:xfrm>
            <a:off x="1195275" y="476318"/>
            <a:ext cx="10427854" cy="6044256"/>
          </a:xfrm>
          <a:prstGeom prst="rect">
            <a:avLst/>
          </a:prstGeom>
        </p:spPr>
        <p:txBody>
          <a:bodyPr spcFirstLastPara="1" wrap="square" lIns="91425" tIns="45700" rIns="91425" bIns="45700" anchor="ctr" anchorCtr="0">
            <a:normAutofit fontScale="62500" lnSpcReduction="20000"/>
          </a:bodyPr>
          <a:lstStyle/>
          <a:p>
            <a:pPr marL="82550" indent="0" algn="just">
              <a:lnSpc>
                <a:spcPct val="120000"/>
              </a:lnSpc>
              <a:spcBef>
                <a:spcPts val="0"/>
              </a:spcBef>
              <a:buClr>
                <a:srgbClr val="374151"/>
              </a:buClr>
              <a:buSzPts val="2300"/>
              <a:buNone/>
            </a:pPr>
            <a:r>
              <a:rPr lang="es-ES" sz="3800" b="1" dirty="0">
                <a:solidFill>
                  <a:schemeClr val="bg2"/>
                </a:solidFill>
              </a:rPr>
              <a:t>Métricas para Email Marketing</a:t>
            </a:r>
          </a:p>
          <a:p>
            <a:pPr marL="82550" indent="0" algn="just">
              <a:lnSpc>
                <a:spcPct val="120000"/>
              </a:lnSpc>
              <a:spcBef>
                <a:spcPts val="0"/>
              </a:spcBef>
              <a:buClr>
                <a:srgbClr val="374151"/>
              </a:buClr>
              <a:buSzPts val="2300"/>
              <a:buNone/>
            </a:pPr>
            <a:endParaRPr lang="es-ES" dirty="0">
              <a:solidFill>
                <a:schemeClr val="bg2"/>
              </a:solidFill>
            </a:endParaRPr>
          </a:p>
          <a:p>
            <a:pPr marL="82550" indent="0" algn="just">
              <a:lnSpc>
                <a:spcPct val="120000"/>
              </a:lnSpc>
              <a:spcBef>
                <a:spcPts val="0"/>
              </a:spcBef>
              <a:buClr>
                <a:srgbClr val="374151"/>
              </a:buClr>
              <a:buSzPts val="2300"/>
              <a:buNone/>
            </a:pPr>
            <a:r>
              <a:rPr lang="es-ES" sz="2600" dirty="0">
                <a:solidFill>
                  <a:schemeClr val="bg2"/>
                </a:solidFill>
              </a:rPr>
              <a:t>Las campañas de Email Marketing son una práctica que difícilmente desaparecerá del Marketing Digital, por eso es importante medir la efectividad de esta estrategia</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Tasa de apertura: </a:t>
            </a:r>
            <a:r>
              <a:rPr lang="es-ES" sz="2600" dirty="0">
                <a:solidFill>
                  <a:schemeClr val="bg2"/>
                </a:solidFill>
              </a:rPr>
              <a:t>Visión sobre la cantidad de personas que abren los emails de tus campañas. Es importante para saber el efecto de los asuntos que eliges para los correos, ya que deben estimular el clic.</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Clics de apertura: </a:t>
            </a:r>
            <a:r>
              <a:rPr lang="es-ES" sz="2600" dirty="0">
                <a:solidFill>
                  <a:schemeClr val="bg2"/>
                </a:solidFill>
              </a:rPr>
              <a:t>Sirve para calcular los clics únicos en comparación a la tasa de apertura y saber el </a:t>
            </a:r>
            <a:r>
              <a:rPr lang="es-ES" sz="2600" dirty="0" err="1">
                <a:solidFill>
                  <a:schemeClr val="bg2"/>
                </a:solidFill>
              </a:rPr>
              <a:t>engagement</a:t>
            </a:r>
            <a:r>
              <a:rPr lang="es-ES" sz="2600" dirty="0">
                <a:solidFill>
                  <a:schemeClr val="bg2"/>
                </a:solidFill>
              </a:rPr>
              <a:t> de tu audiencia.</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Conversiones esperadas: </a:t>
            </a:r>
            <a:r>
              <a:rPr lang="es-ES" sz="2600" dirty="0">
                <a:solidFill>
                  <a:schemeClr val="bg2"/>
                </a:solidFill>
              </a:rPr>
              <a:t>Muestra cuántas personas han completado una acción que deseas, por ejemplo, suscribirse a un canal, comenzar un free trial, descargar un material, completar una transacción, entre otras.</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Tasa de suscripción: </a:t>
            </a:r>
            <a:r>
              <a:rPr lang="es-ES" sz="2600" dirty="0">
                <a:solidFill>
                  <a:schemeClr val="bg2"/>
                </a:solidFill>
              </a:rPr>
              <a:t>Cantidad de usuarios que se han suscrito a tu </a:t>
            </a:r>
            <a:r>
              <a:rPr lang="es-ES" sz="2600" dirty="0" err="1">
                <a:solidFill>
                  <a:schemeClr val="bg2"/>
                </a:solidFill>
              </a:rPr>
              <a:t>newsletter</a:t>
            </a:r>
            <a:r>
              <a:rPr lang="es-ES" sz="2600" dirty="0">
                <a:solidFill>
                  <a:schemeClr val="bg2"/>
                </a:solidFill>
              </a:rPr>
              <a:t> luego de una promoción como la descarga de un </a:t>
            </a:r>
            <a:r>
              <a:rPr lang="es-ES" sz="2600" dirty="0" err="1">
                <a:solidFill>
                  <a:schemeClr val="bg2"/>
                </a:solidFill>
              </a:rPr>
              <a:t>ebook</a:t>
            </a:r>
            <a:r>
              <a:rPr lang="es-ES" sz="2600" dirty="0">
                <a:solidFill>
                  <a:schemeClr val="bg2"/>
                </a:solidFill>
              </a:rPr>
              <a:t>.</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Tasa de rebote: </a:t>
            </a:r>
            <a:r>
              <a:rPr lang="es-ES" sz="2600" dirty="0">
                <a:solidFill>
                  <a:schemeClr val="bg2"/>
                </a:solidFill>
              </a:rPr>
              <a:t>Indica las direcciones de email que no existen. Es preciso saberlas para determinar si estás siguiendo las mejores prácticas de Email Marketing.</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Usuarios que dejan de ser suscriptores: </a:t>
            </a:r>
            <a:r>
              <a:rPr lang="es-ES" sz="2600" dirty="0">
                <a:solidFill>
                  <a:schemeClr val="bg2"/>
                </a:solidFill>
              </a:rPr>
              <a:t>Cantidad de personas que abandonan una suscripción a un </a:t>
            </a:r>
            <a:r>
              <a:rPr lang="es-ES" sz="2600" dirty="0" err="1">
                <a:solidFill>
                  <a:schemeClr val="bg2"/>
                </a:solidFill>
              </a:rPr>
              <a:t>newsletter</a:t>
            </a:r>
            <a:r>
              <a:rPr lang="es-ES" sz="2600" dirty="0">
                <a:solidFill>
                  <a:schemeClr val="bg2"/>
                </a:solidFill>
              </a:rPr>
              <a:t> o lista de email. Es importante para entender si la frecuencia, calidad del contenido, tipo de comunicación o diseño están siendo perjudiciales para tu estrategia.</a:t>
            </a:r>
            <a:endParaRPr lang="es-ES" sz="2600" dirty="0">
              <a:solidFill>
                <a:schemeClr val="accent1">
                  <a:lumMod val="75000"/>
                </a:schemeClr>
              </a:solidFill>
            </a:endParaRPr>
          </a:p>
        </p:txBody>
      </p:sp>
    </p:spTree>
    <p:extLst>
      <p:ext uri="{BB962C8B-B14F-4D97-AF65-F5344CB8AC3E}">
        <p14:creationId xmlns:p14="http://schemas.microsoft.com/office/powerpoint/2010/main" val="2962289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1dd4aa1bb27_1_0"/>
          <p:cNvSpPr txBox="1">
            <a:spLocks noGrp="1"/>
          </p:cNvSpPr>
          <p:nvPr>
            <p:ph type="title"/>
          </p:nvPr>
        </p:nvSpPr>
        <p:spPr>
          <a:xfrm>
            <a:off x="1399802" y="0"/>
            <a:ext cx="10018800" cy="633634"/>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Fuentes de Métricas</a:t>
            </a:r>
            <a:endParaRPr dirty="0"/>
          </a:p>
        </p:txBody>
      </p:sp>
      <p:sp>
        <p:nvSpPr>
          <p:cNvPr id="846" name="Google Shape;846;g1dd4aa1bb27_1_0"/>
          <p:cNvSpPr txBox="1">
            <a:spLocks noGrp="1"/>
          </p:cNvSpPr>
          <p:nvPr>
            <p:ph type="body" idx="1"/>
          </p:nvPr>
        </p:nvSpPr>
        <p:spPr>
          <a:xfrm>
            <a:off x="1195275" y="525481"/>
            <a:ext cx="10427854" cy="6044256"/>
          </a:xfrm>
          <a:prstGeom prst="rect">
            <a:avLst/>
          </a:prstGeom>
        </p:spPr>
        <p:txBody>
          <a:bodyPr spcFirstLastPara="1" wrap="square" lIns="91425" tIns="45700" rIns="91425" bIns="45700" anchor="ctr" anchorCtr="0">
            <a:normAutofit fontScale="62500" lnSpcReduction="20000"/>
          </a:bodyPr>
          <a:lstStyle/>
          <a:p>
            <a:pPr marL="82550" indent="0" algn="just">
              <a:lnSpc>
                <a:spcPct val="120000"/>
              </a:lnSpc>
              <a:spcBef>
                <a:spcPts val="0"/>
              </a:spcBef>
              <a:buClr>
                <a:srgbClr val="374151"/>
              </a:buClr>
              <a:buSzPts val="2300"/>
              <a:buNone/>
            </a:pPr>
            <a:r>
              <a:rPr lang="es-ES" sz="3800" b="1" dirty="0">
                <a:solidFill>
                  <a:schemeClr val="bg2"/>
                </a:solidFill>
              </a:rPr>
              <a:t>Métricas de Marketing Digital para el comercio electrónico</a:t>
            </a:r>
          </a:p>
          <a:p>
            <a:pPr marL="82550" indent="0" algn="just">
              <a:lnSpc>
                <a:spcPct val="120000"/>
              </a:lnSpc>
              <a:spcBef>
                <a:spcPts val="0"/>
              </a:spcBef>
              <a:buClr>
                <a:srgbClr val="374151"/>
              </a:buClr>
              <a:buSzPts val="2300"/>
              <a:buNone/>
            </a:pPr>
            <a:endParaRPr lang="es-ES" sz="2600" dirty="0">
              <a:solidFill>
                <a:schemeClr val="bg2"/>
              </a:solidFill>
            </a:endParaRPr>
          </a:p>
          <a:p>
            <a:pPr marL="82550" indent="0" algn="just">
              <a:lnSpc>
                <a:spcPct val="120000"/>
              </a:lnSpc>
              <a:spcBef>
                <a:spcPts val="0"/>
              </a:spcBef>
              <a:buClr>
                <a:srgbClr val="374151"/>
              </a:buClr>
              <a:buSzPts val="2300"/>
              <a:buNone/>
            </a:pPr>
            <a:r>
              <a:rPr lang="es-ES" sz="2600" dirty="0">
                <a:solidFill>
                  <a:schemeClr val="bg2"/>
                </a:solidFill>
              </a:rPr>
              <a:t>Si tienes una tienda virtual, las métricas de Marketing Digital te dirán que tan bien posicionado estás en la mente de tus clientes potenciales y consumidores.</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Tráfico web: </a:t>
            </a:r>
            <a:r>
              <a:rPr lang="es-ES" sz="2600" dirty="0">
                <a:solidFill>
                  <a:schemeClr val="bg2"/>
                </a:solidFill>
              </a:rPr>
              <a:t>Revisar la cantidad de personas que van a tu ecommerce te dará un vistazo de lo que pueden ser tus ventas.</a:t>
            </a:r>
          </a:p>
          <a:p>
            <a:pPr marL="82550" indent="0" algn="just">
              <a:lnSpc>
                <a:spcPct val="120000"/>
              </a:lnSpc>
              <a:spcBef>
                <a:spcPts val="0"/>
              </a:spcBef>
              <a:buClr>
                <a:srgbClr val="374151"/>
              </a:buClr>
              <a:buSzPts val="2300"/>
              <a:buNone/>
            </a:pPr>
            <a:r>
              <a:rPr lang="es-ES" sz="2600" dirty="0">
                <a:solidFill>
                  <a:schemeClr val="bg2"/>
                </a:solidFill>
              </a:rPr>
              <a:t>Asimismo, puedes medirlo de acuerdo a: fuentes de tráfico, palabras clave, de campañas activas y porcentaje de visitantes nuevos o recurrentes.</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Coste de ventas: </a:t>
            </a:r>
            <a:r>
              <a:rPr lang="es-ES" sz="2600" dirty="0">
                <a:solidFill>
                  <a:schemeClr val="bg2"/>
                </a:solidFill>
              </a:rPr>
              <a:t>Determina cuanto le cuesta a la empresa vender cada uno de sus productos.</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Tasa de abandono del carrito: </a:t>
            </a:r>
            <a:r>
              <a:rPr lang="es-ES" sz="2600" dirty="0">
                <a:solidFill>
                  <a:schemeClr val="bg2"/>
                </a:solidFill>
              </a:rPr>
              <a:t>Porcentaje de compradores que abandonan su visita luego de haber añadido productos al carrito. Esto te puede ayudar a descubrir errores en costos de envío, tarifas escondidas o precios engañosos.</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Valor del pedido medio: </a:t>
            </a:r>
            <a:r>
              <a:rPr lang="es-ES" sz="2600" dirty="0">
                <a:solidFill>
                  <a:schemeClr val="bg2"/>
                </a:solidFill>
              </a:rPr>
              <a:t>Es la cantidad promedio de dinero que cada cliente gasta en tu ecommerce. Es fundamental, porque si quieres elevar tus ingresos deben conocer cuánto están gastando tus usuarios y cómo elevar esa cifra.</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Tasa de cancelación: </a:t>
            </a:r>
            <a:r>
              <a:rPr lang="es-ES" sz="2600" dirty="0">
                <a:solidFill>
                  <a:schemeClr val="bg2"/>
                </a:solidFill>
              </a:rPr>
              <a:t>Mide la cantidad de clientes que dejan de comprar en tu tienda durante un período de tiempo. Es valiosa para recuperar antiguos clientes y repensar tus acciones de promoción.</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Satisfacción del cliente: </a:t>
            </a:r>
            <a:r>
              <a:rPr lang="es-ES" sz="2600" dirty="0">
                <a:solidFill>
                  <a:schemeClr val="bg2"/>
                </a:solidFill>
              </a:rPr>
              <a:t>Una herramienta para medir la satisfacción del cliente es un CRM. Gracias a ella tendrás la oportunidad de comunicarte directamente con ellos, entender sus necesidades y determinar el nivel de deleite que obtienen con tus productos y servicios.</a:t>
            </a:r>
          </a:p>
          <a:p>
            <a:pPr marL="82550" indent="0" algn="just">
              <a:lnSpc>
                <a:spcPct val="120000"/>
              </a:lnSpc>
              <a:spcBef>
                <a:spcPts val="0"/>
              </a:spcBef>
              <a:buClr>
                <a:srgbClr val="374151"/>
              </a:buClr>
              <a:buSzPts val="2300"/>
              <a:buNone/>
            </a:pPr>
            <a:endParaRPr lang="es-ES" sz="2600" dirty="0">
              <a:solidFill>
                <a:schemeClr val="bg2"/>
              </a:solidFill>
              <a:highlight>
                <a:srgbClr val="F7F7F8"/>
              </a:highlight>
            </a:endParaRPr>
          </a:p>
        </p:txBody>
      </p:sp>
    </p:spTree>
    <p:extLst>
      <p:ext uri="{BB962C8B-B14F-4D97-AF65-F5344CB8AC3E}">
        <p14:creationId xmlns:p14="http://schemas.microsoft.com/office/powerpoint/2010/main" val="2746097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1dd4aa1bb27_1_0"/>
          <p:cNvSpPr txBox="1">
            <a:spLocks noGrp="1"/>
          </p:cNvSpPr>
          <p:nvPr>
            <p:ph type="title"/>
          </p:nvPr>
        </p:nvSpPr>
        <p:spPr>
          <a:xfrm>
            <a:off x="1399802" y="0"/>
            <a:ext cx="10018800" cy="633634"/>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Fuentes de Métricas</a:t>
            </a:r>
            <a:endParaRPr dirty="0"/>
          </a:p>
        </p:txBody>
      </p:sp>
      <p:sp>
        <p:nvSpPr>
          <p:cNvPr id="846" name="Google Shape;846;g1dd4aa1bb27_1_0"/>
          <p:cNvSpPr txBox="1">
            <a:spLocks noGrp="1"/>
          </p:cNvSpPr>
          <p:nvPr>
            <p:ph type="body" idx="1"/>
          </p:nvPr>
        </p:nvSpPr>
        <p:spPr>
          <a:xfrm>
            <a:off x="1268064" y="495983"/>
            <a:ext cx="10427854" cy="6044256"/>
          </a:xfrm>
          <a:prstGeom prst="rect">
            <a:avLst/>
          </a:prstGeom>
        </p:spPr>
        <p:txBody>
          <a:bodyPr spcFirstLastPara="1" wrap="square" lIns="91425" tIns="45700" rIns="91425" bIns="45700" anchor="ctr" anchorCtr="0">
            <a:normAutofit fontScale="77500" lnSpcReduction="20000"/>
          </a:bodyPr>
          <a:lstStyle/>
          <a:p>
            <a:pPr marL="82550" indent="0" algn="just">
              <a:lnSpc>
                <a:spcPct val="120000"/>
              </a:lnSpc>
              <a:spcBef>
                <a:spcPts val="0"/>
              </a:spcBef>
              <a:buClr>
                <a:srgbClr val="374151"/>
              </a:buClr>
              <a:buSzPts val="2300"/>
              <a:buNone/>
            </a:pPr>
            <a:r>
              <a:rPr lang="es-ES" sz="3100" b="1" dirty="0">
                <a:solidFill>
                  <a:schemeClr val="bg2"/>
                </a:solidFill>
              </a:rPr>
              <a:t>Métricas para Google </a:t>
            </a:r>
            <a:r>
              <a:rPr lang="es-ES" sz="3100" b="1" dirty="0" err="1">
                <a:solidFill>
                  <a:schemeClr val="bg2"/>
                </a:solidFill>
              </a:rPr>
              <a:t>Ads</a:t>
            </a:r>
            <a:endParaRPr lang="es-ES" sz="3100" b="1" dirty="0">
              <a:solidFill>
                <a:schemeClr val="bg2"/>
              </a:solidFill>
            </a:endParaRPr>
          </a:p>
          <a:p>
            <a:pPr marL="82550" indent="0" algn="just">
              <a:lnSpc>
                <a:spcPct val="120000"/>
              </a:lnSpc>
              <a:spcBef>
                <a:spcPts val="0"/>
              </a:spcBef>
              <a:buClr>
                <a:srgbClr val="374151"/>
              </a:buClr>
              <a:buSzPts val="2300"/>
              <a:buNone/>
            </a:pPr>
            <a:endParaRPr lang="es-ES" sz="2600" dirty="0">
              <a:solidFill>
                <a:schemeClr val="bg2"/>
              </a:solidFill>
            </a:endParaRPr>
          </a:p>
          <a:p>
            <a:pPr marL="82550" indent="0" algn="just">
              <a:lnSpc>
                <a:spcPct val="120000"/>
              </a:lnSpc>
              <a:spcBef>
                <a:spcPts val="0"/>
              </a:spcBef>
              <a:buClr>
                <a:srgbClr val="374151"/>
              </a:buClr>
              <a:buSzPts val="2300"/>
              <a:buNone/>
            </a:pPr>
            <a:r>
              <a:rPr lang="es-ES" sz="2600" dirty="0">
                <a:solidFill>
                  <a:schemeClr val="bg2"/>
                </a:solidFill>
              </a:rPr>
              <a:t>Son las métricas más relevantes para tus campañas en Google </a:t>
            </a:r>
            <a:r>
              <a:rPr lang="es-ES" sz="2600" dirty="0" err="1">
                <a:solidFill>
                  <a:schemeClr val="bg2"/>
                </a:solidFill>
              </a:rPr>
              <a:t>Ads</a:t>
            </a:r>
            <a:endParaRPr lang="es-ES" sz="2600" dirty="0">
              <a:solidFill>
                <a:schemeClr val="bg2"/>
              </a:solidFill>
            </a:endParaRP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Impresiones y clics: </a:t>
            </a:r>
            <a:r>
              <a:rPr lang="es-ES" sz="2600" dirty="0">
                <a:solidFill>
                  <a:schemeClr val="bg2"/>
                </a:solidFill>
              </a:rPr>
              <a:t>Cantidad de impactos y clics que generan tus anuncios en Google.</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QS:</a:t>
            </a:r>
            <a:r>
              <a:rPr lang="es-ES" sz="2600" dirty="0">
                <a:solidFill>
                  <a:schemeClr val="bg2"/>
                </a:solidFill>
              </a:rPr>
              <a:t> El </a:t>
            </a:r>
            <a:r>
              <a:rPr lang="es-ES" sz="2600" dirty="0" err="1">
                <a:solidFill>
                  <a:schemeClr val="bg2"/>
                </a:solidFill>
              </a:rPr>
              <a:t>Quality</a:t>
            </a:r>
            <a:r>
              <a:rPr lang="es-ES" sz="2600" dirty="0">
                <a:solidFill>
                  <a:schemeClr val="bg2"/>
                </a:solidFill>
              </a:rPr>
              <a:t> Score se basa en el CTR para medir el nivel de calidad que tiene tu anuncio.</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Costo por conversión: </a:t>
            </a:r>
            <a:r>
              <a:rPr lang="es-ES" sz="2600" dirty="0">
                <a:solidFill>
                  <a:schemeClr val="bg2"/>
                </a:solidFill>
              </a:rPr>
              <a:t>Se refiere a lo que cuesta convertir cada lead o cliente con un anuncio.</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Posición media: </a:t>
            </a:r>
            <a:r>
              <a:rPr lang="es-ES" sz="2600" dirty="0">
                <a:solidFill>
                  <a:schemeClr val="bg2"/>
                </a:solidFill>
              </a:rPr>
              <a:t>Se trata de la posición promedio que ocupan tus anuncios en Google. Cada SERP muestra 7 anuncios, entonces si tu posición media es menor a 7, tu estrategia no es del todo efectiva.</a:t>
            </a:r>
          </a:p>
          <a:p>
            <a:pPr marL="82550" indent="0" algn="just">
              <a:lnSpc>
                <a:spcPct val="120000"/>
              </a:lnSpc>
              <a:spcBef>
                <a:spcPts val="0"/>
              </a:spcBef>
              <a:buClr>
                <a:srgbClr val="374151"/>
              </a:buClr>
              <a:buSzPts val="2300"/>
              <a:buNone/>
            </a:pPr>
            <a:endParaRPr lang="es-ES" sz="2600" dirty="0">
              <a:solidFill>
                <a:schemeClr val="accent1">
                  <a:lumMod val="75000"/>
                </a:schemeClr>
              </a:solidFill>
            </a:endParaRPr>
          </a:p>
          <a:p>
            <a:pPr marL="82550" indent="0" algn="just">
              <a:lnSpc>
                <a:spcPct val="120000"/>
              </a:lnSpc>
              <a:spcBef>
                <a:spcPts val="0"/>
              </a:spcBef>
              <a:buClr>
                <a:srgbClr val="374151"/>
              </a:buClr>
              <a:buSzPts val="2300"/>
              <a:buNone/>
            </a:pPr>
            <a:r>
              <a:rPr lang="es-ES" sz="2600" dirty="0">
                <a:solidFill>
                  <a:schemeClr val="accent1">
                    <a:lumMod val="75000"/>
                  </a:schemeClr>
                </a:solidFill>
              </a:rPr>
              <a:t>CPC: </a:t>
            </a:r>
            <a:r>
              <a:rPr lang="es-ES" sz="2600" dirty="0">
                <a:solidFill>
                  <a:schemeClr val="bg2"/>
                </a:solidFill>
              </a:rPr>
              <a:t>El costo por clic es la cantidad de dinero que te cuesta cada clic en un anuncio de tu empresa.</a:t>
            </a:r>
          </a:p>
          <a:p>
            <a:pPr marL="82550" indent="0" algn="just">
              <a:lnSpc>
                <a:spcPct val="120000"/>
              </a:lnSpc>
              <a:spcBef>
                <a:spcPts val="0"/>
              </a:spcBef>
              <a:buClr>
                <a:srgbClr val="374151"/>
              </a:buClr>
              <a:buSzPts val="2300"/>
              <a:buNone/>
            </a:pPr>
            <a:endParaRPr lang="es-ES" sz="2600" dirty="0">
              <a:solidFill>
                <a:schemeClr val="bg2"/>
              </a:solidFill>
              <a:highlight>
                <a:srgbClr val="F7F7F8"/>
              </a:highlight>
            </a:endParaRPr>
          </a:p>
        </p:txBody>
      </p:sp>
    </p:spTree>
    <p:extLst>
      <p:ext uri="{BB962C8B-B14F-4D97-AF65-F5344CB8AC3E}">
        <p14:creationId xmlns:p14="http://schemas.microsoft.com/office/powerpoint/2010/main" val="3322368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484300" y="330175"/>
            <a:ext cx="10018800" cy="1056300"/>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Magic </a:t>
            </a:r>
            <a:r>
              <a:rPr lang="es-AR" sz="3750" dirty="0" err="1"/>
              <a:t>Quadrant</a:t>
            </a:r>
            <a:r>
              <a:rPr lang="es-AR" sz="3750" dirty="0"/>
              <a:t> &amp; </a:t>
            </a:r>
            <a:r>
              <a:rPr lang="es-AR" sz="3750" dirty="0" err="1"/>
              <a:t>Hype</a:t>
            </a:r>
            <a:r>
              <a:rPr lang="es-AR" sz="3750" dirty="0"/>
              <a:t> </a:t>
            </a:r>
            <a:r>
              <a:rPr lang="es-AR" sz="3750" dirty="0" err="1"/>
              <a:t>Cycle</a:t>
            </a:r>
            <a:r>
              <a:rPr lang="es-AR" sz="3750" dirty="0"/>
              <a:t> de Gartner</a:t>
            </a:r>
            <a:endParaRPr dirty="0"/>
          </a:p>
        </p:txBody>
      </p:sp>
      <p:sp>
        <p:nvSpPr>
          <p:cNvPr id="834" name="Google Shape;834;g1dccf8cd004_2_20"/>
          <p:cNvSpPr txBox="1">
            <a:spLocks noGrp="1"/>
          </p:cNvSpPr>
          <p:nvPr>
            <p:ph type="body" idx="1"/>
          </p:nvPr>
        </p:nvSpPr>
        <p:spPr>
          <a:xfrm>
            <a:off x="1721086" y="1278321"/>
            <a:ext cx="9328935" cy="5018400"/>
          </a:xfrm>
          <a:prstGeom prst="rect">
            <a:avLst/>
          </a:prstGeom>
        </p:spPr>
        <p:txBody>
          <a:bodyPr spcFirstLastPara="1" wrap="square" lIns="91425" tIns="45700" rIns="91425" bIns="45700" anchor="ctr" anchorCtr="0">
            <a:normAutofit fontScale="92500" lnSpcReduction="20000"/>
          </a:bodyPr>
          <a:lstStyle/>
          <a:p>
            <a:pPr marL="0" marR="0" lvl="0" indent="0" algn="l" rtl="0">
              <a:lnSpc>
                <a:spcPct val="100000"/>
              </a:lnSpc>
              <a:spcBef>
                <a:spcPts val="0"/>
              </a:spcBef>
              <a:spcAft>
                <a:spcPts val="0"/>
              </a:spcAft>
              <a:buNone/>
            </a:pPr>
            <a:r>
              <a:rPr lang="es-AR" sz="2300" b="1" dirty="0">
                <a:solidFill>
                  <a:srgbClr val="374151"/>
                </a:solidFill>
              </a:rPr>
              <a:t>Gartner</a:t>
            </a:r>
          </a:p>
          <a:p>
            <a:pPr marL="342900" marR="0" lvl="0" indent="-342900" algn="l" rtl="0">
              <a:lnSpc>
                <a:spcPct val="100000"/>
              </a:lnSpc>
              <a:spcBef>
                <a:spcPts val="0"/>
              </a:spcBef>
              <a:spcAft>
                <a:spcPts val="0"/>
              </a:spcAft>
              <a:buFont typeface="Wingdings" panose="05000000000000000000" pitchFamily="2" charset="2"/>
              <a:buChar char="v"/>
            </a:pPr>
            <a:r>
              <a:rPr lang="es-ES" sz="2300" dirty="0">
                <a:solidFill>
                  <a:srgbClr val="374151"/>
                </a:solidFill>
              </a:rPr>
              <a:t>es una empresa de consultoría e investigación de las </a:t>
            </a:r>
            <a:r>
              <a:rPr lang="es-ES" sz="2300" dirty="0" err="1">
                <a:solidFill>
                  <a:srgbClr val="374151"/>
                </a:solidFill>
              </a:rPr>
              <a:t>TIs</a:t>
            </a:r>
            <a:endParaRPr lang="es-ES" sz="2300" dirty="0">
              <a:solidFill>
                <a:srgbClr val="374151"/>
              </a:solidFill>
            </a:endParaRPr>
          </a:p>
          <a:p>
            <a:pPr marL="342900" marR="0" lvl="0" indent="-342900" algn="l" rtl="0">
              <a:lnSpc>
                <a:spcPct val="100000"/>
              </a:lnSpc>
              <a:spcBef>
                <a:spcPts val="0"/>
              </a:spcBef>
              <a:spcAft>
                <a:spcPts val="0"/>
              </a:spcAft>
              <a:buFont typeface="Wingdings" panose="05000000000000000000" pitchFamily="2" charset="2"/>
              <a:buChar char="v"/>
            </a:pPr>
            <a:r>
              <a:rPr lang="es-ES" sz="2300" dirty="0">
                <a:solidFill>
                  <a:srgbClr val="374151"/>
                </a:solidFill>
              </a:rPr>
              <a:t>proporciona consultoría, análisis e investigación a distintas empresas líderes del mundo</a:t>
            </a:r>
          </a:p>
          <a:p>
            <a:pPr marL="342900" marR="0" lvl="0" indent="-342900" algn="l" rtl="0">
              <a:lnSpc>
                <a:spcPct val="100000"/>
              </a:lnSpc>
              <a:spcBef>
                <a:spcPts val="0"/>
              </a:spcBef>
              <a:spcAft>
                <a:spcPts val="0"/>
              </a:spcAft>
              <a:buFont typeface="Wingdings" panose="05000000000000000000" pitchFamily="2" charset="2"/>
              <a:buChar char="v"/>
            </a:pPr>
            <a:r>
              <a:rPr lang="es-ES" sz="2300" dirty="0">
                <a:solidFill>
                  <a:srgbClr val="374151"/>
                </a:solidFill>
              </a:rPr>
              <a:t>sus análisis más conocidos son "Cuadrantes Mágicos" (Magic </a:t>
            </a:r>
            <a:r>
              <a:rPr lang="es-ES" sz="2300" dirty="0" err="1">
                <a:solidFill>
                  <a:srgbClr val="374151"/>
                </a:solidFill>
              </a:rPr>
              <a:t>Quadrant</a:t>
            </a:r>
            <a:r>
              <a:rPr lang="es-ES" sz="2300" dirty="0">
                <a:solidFill>
                  <a:srgbClr val="374151"/>
                </a:solidFill>
              </a:rPr>
              <a:t>) y "los ciclos de sobre expectación" (</a:t>
            </a:r>
            <a:r>
              <a:rPr lang="es-ES" sz="2300" dirty="0" err="1">
                <a:solidFill>
                  <a:srgbClr val="374151"/>
                </a:solidFill>
              </a:rPr>
              <a:t>hype</a:t>
            </a:r>
            <a:r>
              <a:rPr lang="es-ES" sz="2300" dirty="0">
                <a:solidFill>
                  <a:srgbClr val="374151"/>
                </a:solidFill>
              </a:rPr>
              <a:t> </a:t>
            </a:r>
            <a:r>
              <a:rPr lang="es-ES" sz="2300" dirty="0" err="1">
                <a:solidFill>
                  <a:srgbClr val="374151"/>
                </a:solidFill>
              </a:rPr>
              <a:t>cycle</a:t>
            </a:r>
            <a:r>
              <a:rPr lang="es-ES" sz="2300" dirty="0">
                <a:solidFill>
                  <a:srgbClr val="374151"/>
                </a:solidFill>
              </a:rPr>
              <a:t>)</a:t>
            </a:r>
          </a:p>
          <a:p>
            <a:pPr marL="342900" marR="0" lvl="0" indent="-342900" algn="l" rtl="0">
              <a:lnSpc>
                <a:spcPct val="100000"/>
              </a:lnSpc>
              <a:spcBef>
                <a:spcPts val="0"/>
              </a:spcBef>
              <a:spcAft>
                <a:spcPts val="0"/>
              </a:spcAft>
              <a:buFont typeface="Wingdings" panose="05000000000000000000" pitchFamily="2" charset="2"/>
              <a:buChar char="v"/>
            </a:pPr>
            <a:endParaRPr lang="es-AR" sz="2300" dirty="0">
              <a:solidFill>
                <a:srgbClr val="374151"/>
              </a:solidFill>
            </a:endParaRPr>
          </a:p>
          <a:p>
            <a:pPr marL="0" marR="0" lvl="0" indent="0" algn="l" rtl="0">
              <a:lnSpc>
                <a:spcPct val="100000"/>
              </a:lnSpc>
              <a:spcBef>
                <a:spcPts val="0"/>
              </a:spcBef>
              <a:spcAft>
                <a:spcPts val="0"/>
              </a:spcAft>
              <a:buNone/>
            </a:pPr>
            <a:r>
              <a:rPr lang="es-AR" sz="2300" b="1" dirty="0">
                <a:solidFill>
                  <a:srgbClr val="374151"/>
                </a:solidFill>
              </a:rPr>
              <a:t>Magic </a:t>
            </a:r>
            <a:r>
              <a:rPr lang="es-AR" sz="2300" b="1" dirty="0" err="1">
                <a:solidFill>
                  <a:srgbClr val="374151"/>
                </a:solidFill>
              </a:rPr>
              <a:t>Quadrant</a:t>
            </a:r>
            <a:r>
              <a:rPr lang="es-AR" sz="2300" b="1" dirty="0">
                <a:solidFill>
                  <a:srgbClr val="374151"/>
                </a:solidFill>
              </a:rPr>
              <a:t> (Cuadrante Mágico)</a:t>
            </a:r>
          </a:p>
          <a:p>
            <a:pPr marL="342900" marR="0" lvl="0" indent="-342900" algn="l" rtl="0">
              <a:lnSpc>
                <a:spcPct val="100000"/>
              </a:lnSpc>
              <a:spcBef>
                <a:spcPts val="0"/>
              </a:spcBef>
              <a:spcAft>
                <a:spcPts val="0"/>
              </a:spcAft>
              <a:buFont typeface="Wingdings" panose="05000000000000000000" pitchFamily="2" charset="2"/>
              <a:buChar char="v"/>
            </a:pPr>
            <a:r>
              <a:rPr lang="es-ES" sz="2300" dirty="0">
                <a:solidFill>
                  <a:srgbClr val="374151"/>
                </a:solidFill>
              </a:rPr>
              <a:t>es una representación gráfica que recoge la culminación de la investigación de un mercado específico, y proporciona una visión panorámica de las posiciones relativas de sus competidores</a:t>
            </a:r>
          </a:p>
          <a:p>
            <a:pPr marL="342900" marR="0" lvl="0" indent="-342900" algn="l" rtl="0">
              <a:lnSpc>
                <a:spcPct val="100000"/>
              </a:lnSpc>
              <a:spcBef>
                <a:spcPts val="0"/>
              </a:spcBef>
              <a:spcAft>
                <a:spcPts val="0"/>
              </a:spcAft>
              <a:buFont typeface="Wingdings" panose="05000000000000000000" pitchFamily="2" charset="2"/>
              <a:buChar char="v"/>
            </a:pPr>
            <a:r>
              <a:rPr lang="es-ES" sz="2300" dirty="0">
                <a:solidFill>
                  <a:srgbClr val="374151"/>
                </a:solidFill>
              </a:rPr>
              <a:t>Objetivo</a:t>
            </a:r>
          </a:p>
          <a:p>
            <a:pPr marL="0" marR="0" lvl="0" indent="0" algn="l" rtl="0">
              <a:lnSpc>
                <a:spcPct val="100000"/>
              </a:lnSpc>
              <a:spcBef>
                <a:spcPts val="0"/>
              </a:spcBef>
              <a:spcAft>
                <a:spcPts val="0"/>
              </a:spcAft>
              <a:buNone/>
            </a:pPr>
            <a:endParaRPr lang="es-ES" sz="2300" dirty="0">
              <a:solidFill>
                <a:srgbClr val="374151"/>
              </a:solidFill>
            </a:endParaRPr>
          </a:p>
          <a:p>
            <a:pPr marL="800100" lvl="1" indent="-342900">
              <a:spcBef>
                <a:spcPts val="0"/>
              </a:spcBef>
              <a:buFont typeface="Wingdings" panose="05000000000000000000" pitchFamily="2" charset="2"/>
              <a:buChar char="v"/>
            </a:pPr>
            <a:r>
              <a:rPr lang="es-ES" sz="1900" dirty="0">
                <a:solidFill>
                  <a:srgbClr val="374151"/>
                </a:solidFill>
              </a:rPr>
              <a:t>muestra cómo los proveedores de tecnología están ejecutando sus ideas y qué tan bien se están desempeñando en comparación con la visión de mercado de Gartner</a:t>
            </a:r>
          </a:p>
          <a:p>
            <a:pPr marL="800100" lvl="1" indent="-342900">
              <a:spcBef>
                <a:spcPts val="0"/>
              </a:spcBef>
              <a:buFont typeface="Wingdings" panose="05000000000000000000" pitchFamily="2" charset="2"/>
              <a:buChar char="v"/>
            </a:pPr>
            <a:r>
              <a:rPr lang="es-ES" sz="1900" dirty="0">
                <a:solidFill>
                  <a:srgbClr val="374151"/>
                </a:solidFill>
              </a:rPr>
              <a:t>primer paso para comprender que proveedores de tecnología podrías considerar para una oportunidad de inversión específica</a:t>
            </a:r>
          </a:p>
          <a:p>
            <a:pPr marL="800100" lvl="1" indent="-342900">
              <a:spcBef>
                <a:spcPts val="0"/>
              </a:spcBef>
              <a:buFont typeface="Wingdings" panose="05000000000000000000" pitchFamily="2" charset="2"/>
              <a:buChar char="v"/>
            </a:pPr>
            <a:r>
              <a:rPr lang="es-ES" sz="1900" dirty="0">
                <a:solidFill>
                  <a:srgbClr val="374151"/>
                </a:solidFill>
              </a:rPr>
              <a:t>mostrar como los proveedores están posicionados de manera competitiva y las estrategias que utilizan para competir</a:t>
            </a:r>
            <a:endParaRPr sz="1900" dirty="0">
              <a:solidFill>
                <a:srgbClr val="374151"/>
              </a:solidFill>
            </a:endParaRPr>
          </a:p>
          <a:p>
            <a:pPr marL="0" lvl="0" indent="0" algn="l" rtl="0">
              <a:spcBef>
                <a:spcPts val="360"/>
              </a:spcBef>
              <a:spcAft>
                <a:spcPts val="6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484300" y="330175"/>
            <a:ext cx="10018800" cy="1056300"/>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Magic </a:t>
            </a:r>
            <a:r>
              <a:rPr lang="es-AR" sz="3750" dirty="0" err="1"/>
              <a:t>Quadrant</a:t>
            </a:r>
            <a:r>
              <a:rPr lang="es-AR" sz="3750" dirty="0"/>
              <a:t> &amp; </a:t>
            </a:r>
            <a:r>
              <a:rPr lang="es-AR" sz="3750" dirty="0" err="1"/>
              <a:t>Hype</a:t>
            </a:r>
            <a:r>
              <a:rPr lang="es-AR" sz="3750" dirty="0"/>
              <a:t> </a:t>
            </a:r>
            <a:r>
              <a:rPr lang="es-AR" sz="3750" dirty="0" err="1"/>
              <a:t>Cycle</a:t>
            </a:r>
            <a:r>
              <a:rPr lang="es-AR" sz="3750" dirty="0"/>
              <a:t> de Gartner</a:t>
            </a:r>
            <a:endParaRPr dirty="0"/>
          </a:p>
        </p:txBody>
      </p:sp>
      <p:sp>
        <p:nvSpPr>
          <p:cNvPr id="834" name="Google Shape;834;g1dccf8cd004_2_20"/>
          <p:cNvSpPr txBox="1">
            <a:spLocks noGrp="1"/>
          </p:cNvSpPr>
          <p:nvPr>
            <p:ph type="body" idx="1"/>
          </p:nvPr>
        </p:nvSpPr>
        <p:spPr>
          <a:xfrm>
            <a:off x="1129526" y="1386475"/>
            <a:ext cx="6041836" cy="5018400"/>
          </a:xfrm>
          <a:prstGeom prst="rect">
            <a:avLst/>
          </a:prstGeom>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None/>
            </a:pPr>
            <a:r>
              <a:rPr lang="es-AR" sz="2100" b="1" dirty="0">
                <a:solidFill>
                  <a:srgbClr val="374151"/>
                </a:solidFill>
              </a:rPr>
              <a:t>Como funciona el MQ</a:t>
            </a:r>
          </a:p>
          <a:p>
            <a:pPr marL="285750" indent="-285750">
              <a:spcBef>
                <a:spcPts val="0"/>
              </a:spcBef>
            </a:pPr>
            <a:r>
              <a:rPr lang="es-AR" sz="1700" dirty="0">
                <a:solidFill>
                  <a:srgbClr val="374151"/>
                </a:solidFill>
              </a:rPr>
              <a:t>Gráfico de dos ejes: conocimiento de mercado (vertical) y  habilidad de ejecución (horizontal)</a:t>
            </a:r>
          </a:p>
          <a:p>
            <a:pPr marL="285750" indent="-285750">
              <a:spcBef>
                <a:spcPts val="0"/>
              </a:spcBef>
            </a:pPr>
            <a:r>
              <a:rPr lang="es-AR" sz="1700" dirty="0">
                <a:solidFill>
                  <a:srgbClr val="374151"/>
                </a:solidFill>
              </a:rPr>
              <a:t>Posicionamiento competitivo</a:t>
            </a:r>
          </a:p>
          <a:p>
            <a:pPr lvl="1">
              <a:buFont typeface="Arial" panose="020B0604020202020204" pitchFamily="34" charset="0"/>
              <a:buChar char="•"/>
            </a:pPr>
            <a:r>
              <a:rPr lang="es-ES" sz="1700" b="1" dirty="0">
                <a:solidFill>
                  <a:srgbClr val="374151"/>
                </a:solidFill>
              </a:rPr>
              <a:t>Líderes</a:t>
            </a:r>
            <a:r>
              <a:rPr lang="es-ES" sz="1700" dirty="0">
                <a:solidFill>
                  <a:srgbClr val="374151"/>
                </a:solidFill>
              </a:rPr>
              <a:t>: se desempeñan bien de acuerdo a la visión actual del mercado y están bien posicionados para el futuro.</a:t>
            </a:r>
          </a:p>
          <a:p>
            <a:pPr lvl="1">
              <a:buFont typeface="Arial" panose="020B0604020202020204" pitchFamily="34" charset="0"/>
              <a:buChar char="•"/>
            </a:pPr>
            <a:r>
              <a:rPr lang="es-ES" sz="1700" b="1" dirty="0">
                <a:solidFill>
                  <a:srgbClr val="374151"/>
                </a:solidFill>
              </a:rPr>
              <a:t>Visionarios</a:t>
            </a:r>
            <a:r>
              <a:rPr lang="es-ES" sz="1700" dirty="0">
                <a:solidFill>
                  <a:srgbClr val="374151"/>
                </a:solidFill>
              </a:rPr>
              <a:t>: entienden hacia dónde se dirige el mercado o tienen una visión para cambiar sus reglas, pero su capacidad de ejecución aún es limitada.</a:t>
            </a:r>
          </a:p>
          <a:p>
            <a:pPr lvl="1">
              <a:buFont typeface="Arial" panose="020B0604020202020204" pitchFamily="34" charset="0"/>
              <a:buChar char="•"/>
            </a:pPr>
            <a:r>
              <a:rPr lang="es-ES" sz="1700" b="1" dirty="0">
                <a:solidFill>
                  <a:srgbClr val="374151"/>
                </a:solidFill>
              </a:rPr>
              <a:t>Jugadores de nicho</a:t>
            </a:r>
            <a:r>
              <a:rPr lang="es-ES" sz="1700" dirty="0">
                <a:solidFill>
                  <a:srgbClr val="374151"/>
                </a:solidFill>
              </a:rPr>
              <a:t>: se centran con éxito en un segmento pequeño, o están dispersos y no innovan por encima de la media ni superan a los demás.</a:t>
            </a:r>
          </a:p>
          <a:p>
            <a:pPr lvl="1">
              <a:buFont typeface="Arial" panose="020B0604020202020204" pitchFamily="34" charset="0"/>
              <a:buChar char="•"/>
            </a:pPr>
            <a:r>
              <a:rPr lang="es-ES" sz="1700" b="1" dirty="0">
                <a:solidFill>
                  <a:srgbClr val="374151"/>
                </a:solidFill>
              </a:rPr>
              <a:t>Retadores o aspirantes</a:t>
            </a:r>
            <a:r>
              <a:rPr lang="es-ES" sz="1700" dirty="0">
                <a:solidFill>
                  <a:srgbClr val="374151"/>
                </a:solidFill>
              </a:rPr>
              <a:t>: se desempeñan bien hoy e incluso pueden dominar un gran segmento, pero no demuestran poseer una buena comprensión de hacia dónde se dirige el mercado.</a:t>
            </a:r>
          </a:p>
          <a:p>
            <a:pPr marL="0" indent="0">
              <a:spcAft>
                <a:spcPts val="600"/>
              </a:spcAft>
              <a:buNone/>
            </a:pPr>
            <a:r>
              <a:rPr lang="es-ES" sz="1400" dirty="0"/>
              <a:t>Fuente: https://www.gartner.es/es/metodologias/magic-quadrant</a:t>
            </a:r>
          </a:p>
          <a:p>
            <a:pPr marL="0" lvl="0" indent="0" algn="l" rtl="0">
              <a:spcBef>
                <a:spcPts val="360"/>
              </a:spcBef>
              <a:spcAft>
                <a:spcPts val="600"/>
              </a:spcAft>
              <a:buNone/>
            </a:pPr>
            <a:endParaRPr dirty="0"/>
          </a:p>
        </p:txBody>
      </p:sp>
      <p:pic>
        <p:nvPicPr>
          <p:cNvPr id="3" name="Imagen 2" descr="Gráfico, Gráfico de dispersión&#10;&#10;Descripción generada automáticamente">
            <a:extLst>
              <a:ext uri="{FF2B5EF4-FFF2-40B4-BE49-F238E27FC236}">
                <a16:creationId xmlns:a16="http://schemas.microsoft.com/office/drawing/2014/main" id="{06611789-666E-0E61-8721-685491C741BF}"/>
              </a:ext>
            </a:extLst>
          </p:cNvPr>
          <p:cNvPicPr>
            <a:picLocks noChangeAspect="1"/>
          </p:cNvPicPr>
          <p:nvPr/>
        </p:nvPicPr>
        <p:blipFill>
          <a:blip r:embed="rId3"/>
          <a:stretch>
            <a:fillRect/>
          </a:stretch>
        </p:blipFill>
        <p:spPr>
          <a:xfrm>
            <a:off x="6992182" y="1386475"/>
            <a:ext cx="4865692" cy="4732233"/>
          </a:xfrm>
          <a:prstGeom prst="rect">
            <a:avLst/>
          </a:prstGeom>
        </p:spPr>
      </p:pic>
    </p:spTree>
    <p:extLst>
      <p:ext uri="{BB962C8B-B14F-4D97-AF65-F5344CB8AC3E}">
        <p14:creationId xmlns:p14="http://schemas.microsoft.com/office/powerpoint/2010/main" val="468367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484300" y="330175"/>
            <a:ext cx="10018800" cy="1056300"/>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Magic </a:t>
            </a:r>
            <a:r>
              <a:rPr lang="es-AR" sz="3750" dirty="0" err="1"/>
              <a:t>Quadrant</a:t>
            </a:r>
            <a:r>
              <a:rPr lang="es-AR" sz="3750" dirty="0"/>
              <a:t> &amp; </a:t>
            </a:r>
            <a:r>
              <a:rPr lang="es-AR" sz="3750" dirty="0" err="1"/>
              <a:t>Hype</a:t>
            </a:r>
            <a:r>
              <a:rPr lang="es-AR" sz="3750" dirty="0"/>
              <a:t> </a:t>
            </a:r>
            <a:r>
              <a:rPr lang="es-AR" sz="3750" dirty="0" err="1"/>
              <a:t>Cycle</a:t>
            </a:r>
            <a:r>
              <a:rPr lang="es-AR" sz="3750" dirty="0"/>
              <a:t> de Gartner</a:t>
            </a:r>
            <a:endParaRPr dirty="0"/>
          </a:p>
        </p:txBody>
      </p:sp>
      <p:sp>
        <p:nvSpPr>
          <p:cNvPr id="834" name="Google Shape;834;g1dccf8cd004_2_20"/>
          <p:cNvSpPr txBox="1">
            <a:spLocks noGrp="1"/>
          </p:cNvSpPr>
          <p:nvPr>
            <p:ph type="body" idx="1"/>
          </p:nvPr>
        </p:nvSpPr>
        <p:spPr>
          <a:xfrm>
            <a:off x="864055" y="1087338"/>
            <a:ext cx="6041836" cy="5018400"/>
          </a:xfrm>
          <a:prstGeom prst="rect">
            <a:avLst/>
          </a:prstGeom>
        </p:spPr>
        <p:txBody>
          <a:bodyPr spcFirstLastPara="1" wrap="square" lIns="91425" tIns="45700" rIns="91425" bIns="45700" anchor="ctr" anchorCtr="0">
            <a:normAutofit lnSpcReduction="10000"/>
          </a:bodyPr>
          <a:lstStyle/>
          <a:p>
            <a:pPr marL="0" marR="0" lvl="0" indent="0" algn="l" rtl="0">
              <a:lnSpc>
                <a:spcPct val="100000"/>
              </a:lnSpc>
              <a:spcBef>
                <a:spcPts val="0"/>
              </a:spcBef>
              <a:spcAft>
                <a:spcPts val="0"/>
              </a:spcAft>
              <a:buNone/>
            </a:pPr>
            <a:r>
              <a:rPr lang="es-AR" sz="2100" b="1" dirty="0">
                <a:solidFill>
                  <a:srgbClr val="374151"/>
                </a:solidFill>
              </a:rPr>
              <a:t>Como funciona el MQ</a:t>
            </a:r>
          </a:p>
          <a:p>
            <a:pPr marL="285750" indent="-285750">
              <a:spcBef>
                <a:spcPts val="0"/>
              </a:spcBef>
            </a:pPr>
            <a:r>
              <a:rPr lang="es-AR" sz="1700" dirty="0">
                <a:solidFill>
                  <a:srgbClr val="374151"/>
                </a:solidFill>
              </a:rPr>
              <a:t>Gráfico de dos ejes: conocimiento de mercado (vertical) y  habilidad de ejecución (horizontal)</a:t>
            </a:r>
          </a:p>
          <a:p>
            <a:pPr marL="285750" indent="-285750">
              <a:spcBef>
                <a:spcPts val="0"/>
              </a:spcBef>
            </a:pPr>
            <a:r>
              <a:rPr lang="es-AR" sz="1700" dirty="0">
                <a:solidFill>
                  <a:srgbClr val="374151"/>
                </a:solidFill>
              </a:rPr>
              <a:t>Posicionamiento competitivo</a:t>
            </a:r>
          </a:p>
          <a:p>
            <a:pPr lvl="1">
              <a:buFont typeface="Arial" panose="020B0604020202020204" pitchFamily="34" charset="0"/>
              <a:buChar char="•"/>
            </a:pPr>
            <a:r>
              <a:rPr lang="es-ES" sz="1700" b="1" dirty="0">
                <a:solidFill>
                  <a:srgbClr val="374151"/>
                </a:solidFill>
              </a:rPr>
              <a:t>Líderes</a:t>
            </a:r>
            <a:r>
              <a:rPr lang="es-ES" sz="1700" dirty="0">
                <a:solidFill>
                  <a:srgbClr val="374151"/>
                </a:solidFill>
              </a:rPr>
              <a:t>: se desempeñan bien de acuerdo a la visión actual del mercado y están bien posicionados para el futuro.</a:t>
            </a:r>
          </a:p>
          <a:p>
            <a:pPr lvl="1">
              <a:buFont typeface="Arial" panose="020B0604020202020204" pitchFamily="34" charset="0"/>
              <a:buChar char="•"/>
            </a:pPr>
            <a:r>
              <a:rPr lang="es-ES" sz="1700" b="1" dirty="0">
                <a:solidFill>
                  <a:srgbClr val="374151"/>
                </a:solidFill>
              </a:rPr>
              <a:t>Visionarios</a:t>
            </a:r>
            <a:r>
              <a:rPr lang="es-ES" sz="1700" dirty="0">
                <a:solidFill>
                  <a:srgbClr val="374151"/>
                </a:solidFill>
              </a:rPr>
              <a:t>: entienden hacia dónde se dirige el mercado o tienen una visión para cambiar sus reglas, pero su capacidad de ejecución aún es limitada.</a:t>
            </a:r>
          </a:p>
          <a:p>
            <a:pPr lvl="1">
              <a:buFont typeface="Arial" panose="020B0604020202020204" pitchFamily="34" charset="0"/>
              <a:buChar char="•"/>
            </a:pPr>
            <a:r>
              <a:rPr lang="es-ES" sz="1700" b="1" dirty="0">
                <a:solidFill>
                  <a:srgbClr val="374151"/>
                </a:solidFill>
              </a:rPr>
              <a:t>Jugadores de nicho</a:t>
            </a:r>
            <a:r>
              <a:rPr lang="es-ES" sz="1700" dirty="0">
                <a:solidFill>
                  <a:srgbClr val="374151"/>
                </a:solidFill>
              </a:rPr>
              <a:t>: se centran con éxito en un segmento pequeño, o están dispersos y no innovan por encima de la media ni superan a los demás.</a:t>
            </a:r>
          </a:p>
          <a:p>
            <a:pPr lvl="1">
              <a:buFont typeface="Arial" panose="020B0604020202020204" pitchFamily="34" charset="0"/>
              <a:buChar char="•"/>
            </a:pPr>
            <a:r>
              <a:rPr lang="es-ES" sz="1700" b="1" dirty="0">
                <a:solidFill>
                  <a:srgbClr val="374151"/>
                </a:solidFill>
              </a:rPr>
              <a:t>Retadores o aspirantes</a:t>
            </a:r>
            <a:r>
              <a:rPr lang="es-ES" sz="1700" dirty="0">
                <a:solidFill>
                  <a:srgbClr val="374151"/>
                </a:solidFill>
              </a:rPr>
              <a:t>: se desempeñan bien hoy e incluso pueden dominar un gran segmento, pero no demuestran poseer una buena comprensión de hacia dónde se dirige el mercado.</a:t>
            </a:r>
          </a:p>
          <a:p>
            <a:pPr marL="0" lvl="0" indent="0" algn="l" rtl="0">
              <a:spcBef>
                <a:spcPts val="360"/>
              </a:spcBef>
              <a:spcAft>
                <a:spcPts val="600"/>
              </a:spcAft>
              <a:buNone/>
            </a:pPr>
            <a:r>
              <a:rPr lang="es-ES" sz="1400" dirty="0">
                <a:solidFill>
                  <a:srgbClr val="374151"/>
                </a:solidFill>
              </a:rPr>
              <a:t>Fuente: https://www.gartner.es/es/metodologias/magic-quadrant</a:t>
            </a:r>
            <a:endParaRPr sz="1400" dirty="0">
              <a:solidFill>
                <a:srgbClr val="374151"/>
              </a:solidFill>
            </a:endParaRPr>
          </a:p>
        </p:txBody>
      </p:sp>
      <p:pic>
        <p:nvPicPr>
          <p:cNvPr id="4" name="Imagen 3" descr="Escala de tiempo&#10;&#10;Descripción generada automáticamente">
            <a:extLst>
              <a:ext uri="{FF2B5EF4-FFF2-40B4-BE49-F238E27FC236}">
                <a16:creationId xmlns:a16="http://schemas.microsoft.com/office/drawing/2014/main" id="{1F44D722-9E3A-CC1A-6A85-8A1548A7AAED}"/>
              </a:ext>
            </a:extLst>
          </p:cNvPr>
          <p:cNvPicPr>
            <a:picLocks noChangeAspect="1"/>
          </p:cNvPicPr>
          <p:nvPr/>
        </p:nvPicPr>
        <p:blipFill>
          <a:blip r:embed="rId3"/>
          <a:stretch>
            <a:fillRect/>
          </a:stretch>
        </p:blipFill>
        <p:spPr>
          <a:xfrm>
            <a:off x="6774426" y="1087338"/>
            <a:ext cx="5098175" cy="5275827"/>
          </a:xfrm>
          <a:prstGeom prst="rect">
            <a:avLst/>
          </a:prstGeom>
        </p:spPr>
      </p:pic>
    </p:spTree>
    <p:extLst>
      <p:ext uri="{BB962C8B-B14F-4D97-AF65-F5344CB8AC3E}">
        <p14:creationId xmlns:p14="http://schemas.microsoft.com/office/powerpoint/2010/main" val="72968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1dccf8cd004_2_20"/>
          <p:cNvSpPr txBox="1">
            <a:spLocks noGrp="1"/>
          </p:cNvSpPr>
          <p:nvPr>
            <p:ph type="title"/>
          </p:nvPr>
        </p:nvSpPr>
        <p:spPr>
          <a:xfrm>
            <a:off x="1484300" y="330175"/>
            <a:ext cx="10018800" cy="1056300"/>
          </a:xfrm>
          <a:prstGeom prst="rect">
            <a:avLst/>
          </a:prstGeom>
        </p:spPr>
        <p:txBody>
          <a:bodyPr spcFirstLastPara="1" wrap="square" lIns="91425" tIns="45700" rIns="91425" bIns="45700" anchor="ctr" anchorCtr="0">
            <a:normAutofit fontScale="90000"/>
          </a:bodyPr>
          <a:lstStyle/>
          <a:p>
            <a:pPr marL="457200" lvl="0" indent="0" algn="ctr" rtl="0">
              <a:spcBef>
                <a:spcPts val="0"/>
              </a:spcBef>
              <a:spcAft>
                <a:spcPts val="0"/>
              </a:spcAft>
              <a:buClr>
                <a:schemeClr val="dk1"/>
              </a:buClr>
              <a:buSzPts val="1100"/>
              <a:buFont typeface="Arial"/>
              <a:buNone/>
            </a:pPr>
            <a:r>
              <a:rPr lang="es-AR" sz="3750" dirty="0"/>
              <a:t>Unidad 3: Magic </a:t>
            </a:r>
            <a:r>
              <a:rPr lang="es-AR" sz="3750" dirty="0" err="1"/>
              <a:t>Quadrant</a:t>
            </a:r>
            <a:r>
              <a:rPr lang="es-AR" sz="3750" dirty="0"/>
              <a:t> &amp; </a:t>
            </a:r>
            <a:r>
              <a:rPr lang="es-AR" sz="3750" dirty="0" err="1"/>
              <a:t>Hype</a:t>
            </a:r>
            <a:r>
              <a:rPr lang="es-AR" sz="3750" dirty="0"/>
              <a:t> </a:t>
            </a:r>
            <a:r>
              <a:rPr lang="es-AR" sz="3750" dirty="0" err="1"/>
              <a:t>Cycle</a:t>
            </a:r>
            <a:r>
              <a:rPr lang="es-AR" sz="3750" dirty="0"/>
              <a:t> de Gartner</a:t>
            </a:r>
            <a:endParaRPr dirty="0"/>
          </a:p>
        </p:txBody>
      </p:sp>
      <p:sp>
        <p:nvSpPr>
          <p:cNvPr id="834" name="Google Shape;834;g1dccf8cd004_2_20"/>
          <p:cNvSpPr txBox="1">
            <a:spLocks noGrp="1"/>
          </p:cNvSpPr>
          <p:nvPr>
            <p:ph type="body" idx="1"/>
          </p:nvPr>
        </p:nvSpPr>
        <p:spPr>
          <a:xfrm>
            <a:off x="1484300" y="1219327"/>
            <a:ext cx="9328935" cy="5018400"/>
          </a:xfrm>
          <a:prstGeom prst="rect">
            <a:avLst/>
          </a:prstGeom>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None/>
            </a:pPr>
            <a:r>
              <a:rPr lang="es-AR" sz="2300" b="1" dirty="0">
                <a:solidFill>
                  <a:srgbClr val="374151"/>
                </a:solidFill>
              </a:rPr>
              <a:t>H</a:t>
            </a:r>
            <a:r>
              <a:rPr lang="es-ES" sz="2300" b="1" dirty="0" err="1">
                <a:solidFill>
                  <a:srgbClr val="374151"/>
                </a:solidFill>
              </a:rPr>
              <a:t>ype</a:t>
            </a:r>
            <a:r>
              <a:rPr lang="es-ES" sz="2300" b="1" dirty="0">
                <a:solidFill>
                  <a:srgbClr val="374151"/>
                </a:solidFill>
              </a:rPr>
              <a:t> </a:t>
            </a:r>
            <a:r>
              <a:rPr lang="es-ES" sz="2300" b="1" dirty="0" err="1">
                <a:solidFill>
                  <a:srgbClr val="374151"/>
                </a:solidFill>
              </a:rPr>
              <a:t>Cycle</a:t>
            </a:r>
            <a:r>
              <a:rPr lang="es-ES" sz="2300" b="1" dirty="0">
                <a:solidFill>
                  <a:srgbClr val="374151"/>
                </a:solidFill>
              </a:rPr>
              <a:t> (Ciclo de sobre expectación)</a:t>
            </a:r>
            <a:endParaRPr lang="es-AR" sz="2300" b="1" dirty="0">
              <a:solidFill>
                <a:srgbClr val="374151"/>
              </a:solidFill>
            </a:endParaRPr>
          </a:p>
          <a:p>
            <a:pPr marL="342900" marR="0" lvl="0" indent="-342900" algn="l" rtl="0">
              <a:lnSpc>
                <a:spcPct val="100000"/>
              </a:lnSpc>
              <a:spcBef>
                <a:spcPts val="0"/>
              </a:spcBef>
              <a:spcAft>
                <a:spcPts val="0"/>
              </a:spcAft>
              <a:buFont typeface="Wingdings" panose="05000000000000000000" pitchFamily="2" charset="2"/>
              <a:buChar char="v"/>
            </a:pPr>
            <a:r>
              <a:rPr lang="es-ES" sz="2300" dirty="0">
                <a:solidFill>
                  <a:srgbClr val="374151"/>
                </a:solidFill>
              </a:rPr>
              <a:t>es una representación gráfica en forma de curva que representa la madurez y adopción de las tecnologías y apps, y cómo son potencialmente relevantes para resolver problemas comerciales reales y aprovechar nuevas oportunidades</a:t>
            </a:r>
          </a:p>
          <a:p>
            <a:pPr marL="342900" marR="0" lvl="0" indent="-342900" algn="l" rtl="0">
              <a:lnSpc>
                <a:spcPct val="100000"/>
              </a:lnSpc>
              <a:spcBef>
                <a:spcPts val="0"/>
              </a:spcBef>
              <a:spcAft>
                <a:spcPts val="0"/>
              </a:spcAft>
              <a:buFont typeface="Wingdings" panose="05000000000000000000" pitchFamily="2" charset="2"/>
              <a:buChar char="v"/>
            </a:pPr>
            <a:r>
              <a:rPr lang="es-ES" sz="2300" dirty="0">
                <a:solidFill>
                  <a:srgbClr val="374151"/>
                </a:solidFill>
              </a:rPr>
              <a:t>Objetivo:</a:t>
            </a:r>
          </a:p>
          <a:p>
            <a:pPr marL="800100" lvl="1" indent="-342900">
              <a:spcBef>
                <a:spcPts val="0"/>
              </a:spcBef>
              <a:buFont typeface="Wingdings" panose="05000000000000000000" pitchFamily="2" charset="2"/>
              <a:buChar char="v"/>
            </a:pPr>
            <a:r>
              <a:rPr lang="es-ES" sz="1900" dirty="0">
                <a:solidFill>
                  <a:srgbClr val="374151"/>
                </a:solidFill>
              </a:rPr>
              <a:t>separar la sobre expectación de los verdaderos impulsores de la promesa comercial de una tecnología.</a:t>
            </a:r>
          </a:p>
          <a:p>
            <a:pPr marL="800100" lvl="1" indent="-342900">
              <a:spcBef>
                <a:spcPts val="0"/>
              </a:spcBef>
              <a:buFont typeface="Wingdings" panose="05000000000000000000" pitchFamily="2" charset="2"/>
              <a:buChar char="v"/>
            </a:pPr>
            <a:r>
              <a:rPr lang="es-ES" sz="1900" dirty="0">
                <a:solidFill>
                  <a:srgbClr val="374151"/>
                </a:solidFill>
              </a:rPr>
              <a:t>reducir el riesgo de tus decisiones de inversión en tecnología</a:t>
            </a:r>
          </a:p>
          <a:p>
            <a:pPr marL="800100" lvl="1" indent="-342900">
              <a:spcBef>
                <a:spcPts val="0"/>
              </a:spcBef>
              <a:buFont typeface="Wingdings" panose="05000000000000000000" pitchFamily="2" charset="2"/>
              <a:buChar char="v"/>
            </a:pPr>
            <a:r>
              <a:rPr lang="es-ES" sz="1900" dirty="0">
                <a:solidFill>
                  <a:srgbClr val="374151"/>
                </a:solidFill>
              </a:rPr>
              <a:t>comparar tu comprensión del valor comercial de una tecnología con la objetividad de los analistas de Tecnología de la Información (TI) más experimentados.</a:t>
            </a:r>
          </a:p>
          <a:p>
            <a:pPr marL="800100" lvl="1" indent="-342900">
              <a:spcBef>
                <a:spcPts val="0"/>
              </a:spcBef>
              <a:buFont typeface="Wingdings" panose="05000000000000000000" pitchFamily="2" charset="2"/>
              <a:buChar char="v"/>
            </a:pPr>
            <a:r>
              <a:rPr lang="es-ES" sz="1900" dirty="0">
                <a:solidFill>
                  <a:srgbClr val="374151"/>
                </a:solidFill>
              </a:rPr>
              <a:t>Responder las preguntas: ¿Anticiparte a los demás? ¿Adoptar un enfoque moderado? ¿Esperar a que alcance mayor madurez?</a:t>
            </a:r>
          </a:p>
          <a:p>
            <a:pPr marL="342900" marR="0" lvl="0" indent="-342900" algn="l" rtl="0">
              <a:lnSpc>
                <a:spcPct val="100000"/>
              </a:lnSpc>
              <a:spcBef>
                <a:spcPts val="0"/>
              </a:spcBef>
              <a:spcAft>
                <a:spcPts val="0"/>
              </a:spcAft>
              <a:buFont typeface="Wingdings" panose="05000000000000000000" pitchFamily="2" charset="2"/>
              <a:buChar char="v"/>
            </a:pPr>
            <a:endParaRPr dirty="0"/>
          </a:p>
        </p:txBody>
      </p:sp>
    </p:spTree>
    <p:extLst>
      <p:ext uri="{BB962C8B-B14F-4D97-AF65-F5344CB8AC3E}">
        <p14:creationId xmlns:p14="http://schemas.microsoft.com/office/powerpoint/2010/main" val="1601903692"/>
      </p:ext>
    </p:extLst>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10150</TotalTime>
  <Words>7727</Words>
  <Application>Microsoft Office PowerPoint</Application>
  <PresentationFormat>Panorámica</PresentationFormat>
  <Paragraphs>441</Paragraphs>
  <Slides>56</Slides>
  <Notes>56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56</vt:i4>
      </vt:variant>
    </vt:vector>
  </HeadingPairs>
  <TitlesOfParts>
    <vt:vector size="62" baseType="lpstr">
      <vt:lpstr>Corbel</vt:lpstr>
      <vt:lpstr>Times New Roman</vt:lpstr>
      <vt:lpstr>inherit</vt:lpstr>
      <vt:lpstr>Wingdings</vt:lpstr>
      <vt:lpstr>Arial</vt:lpstr>
      <vt:lpstr>Parallax</vt:lpstr>
      <vt:lpstr>GESTIÓN DE SISTEMAS DE INFORMACIÓN</vt:lpstr>
      <vt:lpstr>Unidad 3: Transformación digital </vt:lpstr>
      <vt:lpstr>Unidad 3: Transformación digital </vt:lpstr>
      <vt:lpstr>Unidad 3: Transformación digital </vt:lpstr>
      <vt:lpstr>Unidad 3: Transformación digital </vt:lpstr>
      <vt:lpstr>Unidad 3: Magic Quadrant &amp; Hype Cycle de Gartner</vt:lpstr>
      <vt:lpstr>Unidad 3: Magic Quadrant &amp; Hype Cycle de Gartner</vt:lpstr>
      <vt:lpstr>Unidad 3: Magic Quadrant &amp; Hype Cycle de Gartner</vt:lpstr>
      <vt:lpstr>Unidad 3: Magic Quadrant &amp; Hype Cycle de Gartner</vt:lpstr>
      <vt:lpstr>Unidad 3: Magic Quadrant &amp; Hype Cycle de Gartner</vt:lpstr>
      <vt:lpstr>Unidad 3: Magic Quadrant &amp; Hype Cycle de Gartner</vt:lpstr>
      <vt:lpstr>Unidad 3: Magic Quadrant &amp; Hype Cycle de Gartner</vt:lpstr>
      <vt:lpstr>Unidad 3: Magic Quadrant &amp; Hype Cycle de Gartner</vt:lpstr>
      <vt:lpstr>Unidad 3: Procesos de Negocio</vt:lpstr>
      <vt:lpstr>Unidad 3: Procesos de Negocio -BPM</vt:lpstr>
      <vt:lpstr>Unidad 3: Procesos de Negocio -BPM</vt:lpstr>
      <vt:lpstr>Unidad 3: Procesos de Negocio -BPM</vt:lpstr>
      <vt:lpstr>Unidad 3: Procesos de Negocio - BPR</vt:lpstr>
      <vt:lpstr>Unidad 3: Procesos de Negocio - BPR</vt:lpstr>
      <vt:lpstr>Unidad 3: Procesos de Negocio - BPR</vt:lpstr>
      <vt:lpstr>Unidad 3: Procesos de Negocio - TQM</vt:lpstr>
      <vt:lpstr>Unidad 3: Procesos de Negocio - TQM</vt:lpstr>
      <vt:lpstr>Unidad 3: Procesos de Negocio - TQM</vt:lpstr>
      <vt:lpstr>Unidad 3: Herramientas Tecnológicas</vt:lpstr>
      <vt:lpstr>Unidad 3: Nube / Cloud</vt:lpstr>
      <vt:lpstr>Unidad 3: Nube / Cloud</vt:lpstr>
      <vt:lpstr>Unidad 3: Nube / Cloud</vt:lpstr>
      <vt:lpstr>Unidad 3: Nube / Cloud</vt:lpstr>
      <vt:lpstr>Unidad 3: Nube / Cloud</vt:lpstr>
      <vt:lpstr>Unidad 3: Nube / Cloud</vt:lpstr>
      <vt:lpstr>Unidad 3: Inteligencia Artificial</vt:lpstr>
      <vt:lpstr>Unidad 3: Inteligencia Artificial</vt:lpstr>
      <vt:lpstr>Unidad 3: Internet de las cosas “IoT”</vt:lpstr>
      <vt:lpstr>Unidad 3: Internet de las cosas “IoT”</vt:lpstr>
      <vt:lpstr>Unidad 3: Realidad Virtual</vt:lpstr>
      <vt:lpstr>Unidad 3: Realidad Virtual</vt:lpstr>
      <vt:lpstr>Unidad 3: Realidad Aumentada</vt:lpstr>
      <vt:lpstr>Unidad 3: Realidad Aumentada</vt:lpstr>
      <vt:lpstr>Unidad 3: RPA</vt:lpstr>
      <vt:lpstr>Unidad 3: RPA</vt:lpstr>
      <vt:lpstr>Unidad 3: RPA</vt:lpstr>
      <vt:lpstr>Unidad 3: Redes Neurales</vt:lpstr>
      <vt:lpstr>Unidad 3: Redes Neurales</vt:lpstr>
      <vt:lpstr>Unidad 3: Blockchain</vt:lpstr>
      <vt:lpstr>Unidad 3: Blockchain</vt:lpstr>
      <vt:lpstr>Unidad 3: Blockchain</vt:lpstr>
      <vt:lpstr>Unidad 3: Blockchain</vt:lpstr>
      <vt:lpstr>Unidad 3: Blockchain</vt:lpstr>
      <vt:lpstr>Unidad 3: Blockchain</vt:lpstr>
      <vt:lpstr>Unidad 3: Fuentes de Métricas</vt:lpstr>
      <vt:lpstr>Unidad 3: Fuentes de Métricas</vt:lpstr>
      <vt:lpstr>Unidad 3: Fuentes de Métricas</vt:lpstr>
      <vt:lpstr>Unidad 3: Fuentes de Métricas</vt:lpstr>
      <vt:lpstr>Unidad 3: Fuentes de Métricas</vt:lpstr>
      <vt:lpstr>Unidad 3: Fuentes de Métricas</vt:lpstr>
      <vt:lpstr>Unidad 3: Fuentes de Métricas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GESTIÓN DE SISTEMAS DE INFORMACIÓN</dc:title>
  <dc:creator>fak</dc:creator>
  <cp:lastModifiedBy>Facundo Triay</cp:lastModifiedBy>
  <cp:revision>16</cp:revision>
  <dcterms:created xsi:type="dcterms:W3CDTF">2023-01-07T20:10:54Z</dcterms:created>
  <dcterms:modified xsi:type="dcterms:W3CDTF">2025-02-16T23:57:50Z</dcterms:modified>
</cp:coreProperties>
</file>